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3" r:id="rId1"/>
    <p:sldMasterId id="2147483674" r:id="rId2"/>
  </p:sldMasterIdLst>
  <p:notesMasterIdLst>
    <p:notesMasterId r:id="rId20"/>
  </p:notesMasterIdLst>
  <p:sldIdLst>
    <p:sldId id="1256" r:id="rId3"/>
    <p:sldId id="256" r:id="rId4"/>
    <p:sldId id="314" r:id="rId5"/>
    <p:sldId id="310" r:id="rId6"/>
    <p:sldId id="276" r:id="rId7"/>
    <p:sldId id="259" r:id="rId8"/>
    <p:sldId id="320" r:id="rId9"/>
    <p:sldId id="321" r:id="rId10"/>
    <p:sldId id="305" r:id="rId11"/>
    <p:sldId id="323" r:id="rId12"/>
    <p:sldId id="325" r:id="rId13"/>
    <p:sldId id="309" r:id="rId14"/>
    <p:sldId id="322" r:id="rId15"/>
    <p:sldId id="288" r:id="rId16"/>
    <p:sldId id="318" r:id="rId17"/>
    <p:sldId id="267" r:id="rId18"/>
    <p:sldId id="264"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088"/>
    <p:restoredTop sz="73333"/>
  </p:normalViewPr>
  <p:slideViewPr>
    <p:cSldViewPr snapToGrid="0">
      <p:cViewPr varScale="1">
        <p:scale>
          <a:sx n="87" d="100"/>
          <a:sy n="87" d="100"/>
        </p:scale>
        <p:origin x="2464"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FFFC7D-8AD1-D649-AB29-159CCF570C7A}" type="datetimeFigureOut">
              <a:rPr lang="en-US" smtClean="0"/>
              <a:t>8/23/24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3E857E9-8E67-B348-9245-C12C1CC506F6}" type="slidenum">
              <a:rPr lang="en-US" smtClean="0"/>
              <a:t>‹#›</a:t>
            </a:fld>
            <a:endParaRPr lang="en-US"/>
          </a:p>
        </p:txBody>
      </p:sp>
    </p:spTree>
    <p:extLst>
      <p:ext uri="{BB962C8B-B14F-4D97-AF65-F5344CB8AC3E}">
        <p14:creationId xmlns:p14="http://schemas.microsoft.com/office/powerpoint/2010/main" val="34279618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66529" rtl="0" eaLnBrk="1" fontAlgn="auto" latinLnBrk="0" hangingPunct="1">
              <a:lnSpc>
                <a:spcPct val="100000"/>
              </a:lnSpc>
              <a:spcBef>
                <a:spcPts val="0"/>
              </a:spcBef>
              <a:spcAft>
                <a:spcPts val="0"/>
              </a:spcAft>
              <a:buClrTx/>
              <a:buSzTx/>
              <a:buFontTx/>
              <a:buNone/>
              <a:tabLst/>
              <a:defRPr/>
            </a:pPr>
            <a:fld id="{0612C5F2-1D7B-4F9C-ACBA-FAF899C57060}"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66529"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59394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 typeface="+mj-lt"/>
              <a:buNone/>
              <a:tabLst/>
              <a:defRPr/>
            </a:pPr>
            <a:r>
              <a:rPr lang="en-US" dirty="0"/>
              <a:t>It seems to me that the most common ways that people talk about science being objective have to do with 3 and 4. People seem to mean that it’s not based in, or influenced by, one’s values. Or, at least, when evaluative considerations arise, it’s sort of fair and balanced between them, not picking sides when there’s controversy.</a:t>
            </a:r>
          </a:p>
          <a:p>
            <a:pPr marL="0" marR="0" lvl="0" indent="0" algn="l" defTabSz="914400" rtl="0" eaLnBrk="1" fontAlgn="base" latinLnBrk="0" hangingPunct="1">
              <a:lnSpc>
                <a:spcPct val="100000"/>
              </a:lnSpc>
              <a:spcBef>
                <a:spcPts val="0"/>
              </a:spcBef>
              <a:spcAft>
                <a:spcPts val="0"/>
              </a:spcAft>
              <a:buClrTx/>
              <a:buSzTx/>
              <a:buFont typeface="+mj-lt"/>
              <a:buNone/>
              <a:tabLst/>
              <a:defRPr/>
            </a:pPr>
            <a:endParaRPr lang="en-US" dirty="0"/>
          </a:p>
          <a:p>
            <a:pPr marL="0" marR="0" lvl="0" indent="0" algn="l" defTabSz="914400" rtl="0" eaLnBrk="1" fontAlgn="base" latinLnBrk="0" hangingPunct="1">
              <a:lnSpc>
                <a:spcPct val="100000"/>
              </a:lnSpc>
              <a:spcBef>
                <a:spcPts val="0"/>
              </a:spcBef>
              <a:spcAft>
                <a:spcPts val="0"/>
              </a:spcAft>
              <a:buClrTx/>
              <a:buSzTx/>
              <a:buFont typeface="+mj-lt"/>
              <a:buNone/>
              <a:tabLst/>
              <a:defRPr/>
            </a:pPr>
            <a:r>
              <a:rPr lang="en-US" dirty="0"/>
              <a:t>Although these might be good things in some contexts, I think value-free or value-neutral conceptions of objectivity are just kind of irrelevant to the social sciences.</a:t>
            </a:r>
          </a:p>
        </p:txBody>
      </p:sp>
      <p:sp>
        <p:nvSpPr>
          <p:cNvPr id="4" name="Slide Number Placeholder 3"/>
          <p:cNvSpPr>
            <a:spLocks noGrp="1"/>
          </p:cNvSpPr>
          <p:nvPr>
            <p:ph type="sldNum" sz="quarter" idx="5"/>
          </p:nvPr>
        </p:nvSpPr>
        <p:spPr/>
        <p:txBody>
          <a:bodyPr/>
          <a:lstStyle/>
          <a:p>
            <a:fld id="{83E857E9-8E67-B348-9245-C12C1CC506F6}" type="slidenum">
              <a:rPr lang="en-US" smtClean="0"/>
              <a:t>11</a:t>
            </a:fld>
            <a:endParaRPr lang="en-US"/>
          </a:p>
        </p:txBody>
      </p:sp>
    </p:spTree>
    <p:extLst>
      <p:ext uri="{BB962C8B-B14F-4D97-AF65-F5344CB8AC3E}">
        <p14:creationId xmlns:p14="http://schemas.microsoft.com/office/powerpoint/2010/main" val="16264197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lot of the things that psychologists and other social scientists study are “thick.” </a:t>
            </a:r>
          </a:p>
        </p:txBody>
      </p:sp>
      <p:sp>
        <p:nvSpPr>
          <p:cNvPr id="4" name="Slide Number Placeholder 3"/>
          <p:cNvSpPr>
            <a:spLocks noGrp="1"/>
          </p:cNvSpPr>
          <p:nvPr>
            <p:ph type="sldNum" sz="quarter" idx="5"/>
          </p:nvPr>
        </p:nvSpPr>
        <p:spPr/>
        <p:txBody>
          <a:bodyPr/>
          <a:lstStyle/>
          <a:p>
            <a:fld id="{83E857E9-8E67-B348-9245-C12C1CC506F6}" type="slidenum">
              <a:rPr lang="en-US" smtClean="0"/>
              <a:t>12</a:t>
            </a:fld>
            <a:endParaRPr lang="en-US"/>
          </a:p>
        </p:txBody>
      </p:sp>
    </p:spTree>
    <p:extLst>
      <p:ext uri="{BB962C8B-B14F-4D97-AF65-F5344CB8AC3E}">
        <p14:creationId xmlns:p14="http://schemas.microsoft.com/office/powerpoint/2010/main" val="36426451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Just for a really clear example…</a:t>
            </a:r>
          </a:p>
        </p:txBody>
      </p:sp>
      <p:sp>
        <p:nvSpPr>
          <p:cNvPr id="4" name="Slide Number Placeholder 3"/>
          <p:cNvSpPr>
            <a:spLocks noGrp="1"/>
          </p:cNvSpPr>
          <p:nvPr>
            <p:ph type="sldNum" sz="quarter" idx="5"/>
          </p:nvPr>
        </p:nvSpPr>
        <p:spPr/>
        <p:txBody>
          <a:bodyPr/>
          <a:lstStyle/>
          <a:p>
            <a:fld id="{83E857E9-8E67-B348-9245-C12C1CC506F6}" type="slidenum">
              <a:rPr lang="en-US" smtClean="0"/>
              <a:t>13</a:t>
            </a:fld>
            <a:endParaRPr lang="en-US"/>
          </a:p>
        </p:txBody>
      </p:sp>
    </p:spTree>
    <p:extLst>
      <p:ext uri="{BB962C8B-B14F-4D97-AF65-F5344CB8AC3E}">
        <p14:creationId xmlns:p14="http://schemas.microsoft.com/office/powerpoint/2010/main" val="24203379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 should say, there are certainly some positive psychologists who don’t say this, and who even say the opposite. But the majority of the field is, I think, still in denial.</a:t>
            </a:r>
          </a:p>
          <a:p>
            <a:endParaRPr lang="en-US" dirty="0"/>
          </a:p>
        </p:txBody>
      </p:sp>
      <p:sp>
        <p:nvSpPr>
          <p:cNvPr id="4" name="Slide Number Placeholder 3"/>
          <p:cNvSpPr>
            <a:spLocks noGrp="1"/>
          </p:cNvSpPr>
          <p:nvPr>
            <p:ph type="sldNum" sz="quarter" idx="5"/>
          </p:nvPr>
        </p:nvSpPr>
        <p:spPr/>
        <p:txBody>
          <a:bodyPr/>
          <a:lstStyle/>
          <a:p>
            <a:fld id="{83E857E9-8E67-B348-9245-C12C1CC506F6}" type="slidenum">
              <a:rPr lang="en-US" smtClean="0"/>
              <a:t>14</a:t>
            </a:fld>
            <a:endParaRPr lang="en-US"/>
          </a:p>
        </p:txBody>
      </p:sp>
    </p:spTree>
    <p:extLst>
      <p:ext uri="{BB962C8B-B14F-4D97-AF65-F5344CB8AC3E}">
        <p14:creationId xmlns:p14="http://schemas.microsoft.com/office/powerpoint/2010/main" val="25154475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3600" dirty="0"/>
              <a:t>Here the idea is that a kind of objectivity is attained when open discussion and debate leads to consensus (or </a:t>
            </a:r>
            <a:r>
              <a:rPr lang="en-US" sz="3600" i="0" dirty="0"/>
              <a:t>perhaps</a:t>
            </a:r>
            <a:r>
              <a:rPr lang="en-US" sz="3600" i="1" dirty="0"/>
              <a:t> </a:t>
            </a:r>
            <a:r>
              <a:rPr lang="en-US" sz="3600" i="0" dirty="0"/>
              <a:t>a</a:t>
            </a:r>
            <a:r>
              <a:rPr lang="en-US" sz="3600" i="1" dirty="0"/>
              <a:t> near</a:t>
            </a:r>
            <a:r>
              <a:rPr lang="en-US" sz="3600" i="0" dirty="0"/>
              <a:t> </a:t>
            </a:r>
            <a:r>
              <a:rPr lang="en-US" sz="3600" dirty="0"/>
              <a:t>consensus).</a:t>
            </a:r>
          </a:p>
          <a:p>
            <a:pPr marL="0" indent="0">
              <a:buNone/>
            </a:pPr>
            <a:endParaRPr lang="en-US" sz="3600" dirty="0"/>
          </a:p>
          <a:p>
            <a:pPr fontAlgn="base"/>
            <a:r>
              <a:rPr lang="en-US" sz="3600" dirty="0"/>
              <a:t>This idea comes from a classic book by Helen </a:t>
            </a:r>
            <a:r>
              <a:rPr lang="en-US" sz="3600" dirty="0" err="1"/>
              <a:t>Longino</a:t>
            </a:r>
            <a:r>
              <a:rPr lang="en-US" sz="3600" dirty="0"/>
              <a:t>, thinks there are 4 ways of getting more interactive objectivity.</a:t>
            </a:r>
          </a:p>
          <a:p>
            <a:pPr fontAlgn="base"/>
            <a:endParaRPr lang="en-US" sz="3600" dirty="0"/>
          </a:p>
          <a:p>
            <a:pPr fontAlgn="base"/>
            <a:r>
              <a:rPr lang="en-US" sz="3600" dirty="0"/>
              <a:t> It’s about transparency, inclusiveness, and open-mindedness. </a:t>
            </a:r>
          </a:p>
          <a:p>
            <a:pPr fontAlgn="base"/>
            <a:endParaRPr lang="en-US" sz="3600" b="0" u="none" dirty="0"/>
          </a:p>
          <a:p>
            <a:pPr marL="0" marR="0" lvl="0" indent="0" algn="l" defTabSz="914400" rtl="0" eaLnBrk="1" fontAlgn="base" latinLnBrk="0" hangingPunct="1">
              <a:lnSpc>
                <a:spcPct val="100000"/>
              </a:lnSpc>
              <a:spcBef>
                <a:spcPts val="0"/>
              </a:spcBef>
              <a:spcAft>
                <a:spcPts val="0"/>
              </a:spcAft>
              <a:buClrTx/>
              <a:buSzTx/>
              <a:buFontTx/>
              <a:buNone/>
              <a:tabLst/>
              <a:defRPr/>
            </a:pPr>
            <a:r>
              <a:rPr lang="en-US" sz="3600" dirty="0"/>
              <a:t>There’s a tension between inclusiveness (which means more diverse perspectives, agreement between which is more impressive) and competence requirements (which makes the agreement relevant). No one cares what all the idiots think. We only care about agreement between reasonable people, and/or people who would be in a position to know something about the topic at hand.</a:t>
            </a:r>
          </a:p>
          <a:p>
            <a:pPr fontAlgn="base"/>
            <a:endParaRPr lang="en-US" sz="3600" dirty="0"/>
          </a:p>
        </p:txBody>
      </p:sp>
      <p:sp>
        <p:nvSpPr>
          <p:cNvPr id="4" name="Slide Number Placeholder 3"/>
          <p:cNvSpPr>
            <a:spLocks noGrp="1"/>
          </p:cNvSpPr>
          <p:nvPr>
            <p:ph type="sldNum" sz="quarter" idx="5"/>
          </p:nvPr>
        </p:nvSpPr>
        <p:spPr/>
        <p:txBody>
          <a:bodyPr/>
          <a:lstStyle/>
          <a:p>
            <a:fld id="{794C6BCF-4E89-7F4E-939D-AF97EBB76320}" type="slidenum">
              <a:rPr lang="en-US" smtClean="0"/>
              <a:t>15</a:t>
            </a:fld>
            <a:endParaRPr lang="en-US"/>
          </a:p>
        </p:txBody>
      </p:sp>
    </p:spTree>
    <p:extLst>
      <p:ext uri="{BB962C8B-B14F-4D97-AF65-F5344CB8AC3E}">
        <p14:creationId xmlns:p14="http://schemas.microsoft.com/office/powerpoint/2010/main" val="6992303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Embracing the value-</a:t>
            </a:r>
            <a:r>
              <a:rPr lang="en-US" dirty="0" err="1"/>
              <a:t>ladenness</a:t>
            </a:r>
            <a:r>
              <a:rPr lang="en-US" dirty="0"/>
              <a:t> of our research would actually be good for the science. By stating the evaluative judgments openly we expose them to public discussion and debate. Evaluative judgments should be presented publicly, with as much transparency as possible, and then defended, revised, or abandoned in the face of criticism.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would:</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Enable dissenting voices to be raised. If the research misses something important, or focuses on something that no one has any reason to care about, then people should be able to speak up and say so.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dirty="0"/>
              <a:t>Encourage researchers to be more reflective and self-critical in making evaluative judgments.</a:t>
            </a:r>
            <a:r>
              <a:rPr lang="en-US" dirty="0"/>
              <a:t> Covering up the values just keeps them from being refined.</a:t>
            </a:r>
          </a:p>
        </p:txBody>
      </p:sp>
      <p:sp>
        <p:nvSpPr>
          <p:cNvPr id="4" name="Slide Number Placeholder 3"/>
          <p:cNvSpPr>
            <a:spLocks noGrp="1"/>
          </p:cNvSpPr>
          <p:nvPr>
            <p:ph type="sldNum" sz="quarter" idx="5"/>
          </p:nvPr>
        </p:nvSpPr>
        <p:spPr/>
        <p:txBody>
          <a:bodyPr/>
          <a:lstStyle/>
          <a:p>
            <a:fld id="{C29E838A-4730-7248-90BE-41EA675ED4FB}" type="slidenum">
              <a:rPr lang="en-US" smtClean="0"/>
              <a:t>16</a:t>
            </a:fld>
            <a:endParaRPr lang="en-US"/>
          </a:p>
        </p:txBody>
      </p:sp>
    </p:spTree>
    <p:extLst>
      <p:ext uri="{BB962C8B-B14F-4D97-AF65-F5344CB8AC3E}">
        <p14:creationId xmlns:p14="http://schemas.microsoft.com/office/powerpoint/2010/main" val="25438137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order to embrace the evaluative character of the subject matter, however, some changes need to be made to how research is conducted and, more importantly, presented. Obviously, any pretense of value-freedom or neutrality must be dropped. And value judgments must be made fully explicit.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Construct selection, definition, and operationalization, recall, reveal our evaluative assumptions. Constructs should therefore be validated both empirically and evaluatively. Measures should be shown to have good psychometrics </a:t>
            </a:r>
            <a:r>
              <a:rPr lang="en-US" i="1" dirty="0"/>
              <a:t>and</a:t>
            </a:r>
            <a:r>
              <a:rPr lang="en-US" dirty="0"/>
              <a:t> to measure something people have reason to care about. Moreover, preferences for different constructs should be acknowledged as reflecting, not merely differences in the interpretation of empirical results or the convenience of using different measures, but substantive disagreements about what makes life good. This might be done in the introduction and/or methods sections of publications.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Psychologistss</a:t>
            </a:r>
            <a:r>
              <a:rPr lang="en-US" dirty="0"/>
              <a:t> need to know some math in order to do their work. They don’t need to be experts, but they need to know the basics, and should consult with mathematician when it’s relevant to what they are doing. I think the analogous point applies with respect to philosophy. PPs are doing some philosophy. So, while they again don’t need to be experts, they should be familiar with some of the basics, and consult with philosophers when its relevant to what they want to do.</a:t>
            </a:r>
          </a:p>
        </p:txBody>
      </p:sp>
      <p:sp>
        <p:nvSpPr>
          <p:cNvPr id="4" name="Slide Number Placeholder 3"/>
          <p:cNvSpPr>
            <a:spLocks noGrp="1"/>
          </p:cNvSpPr>
          <p:nvPr>
            <p:ph type="sldNum" sz="quarter" idx="5"/>
          </p:nvPr>
        </p:nvSpPr>
        <p:spPr/>
        <p:txBody>
          <a:bodyPr/>
          <a:lstStyle/>
          <a:p>
            <a:fld id="{C29E838A-4730-7248-90BE-41EA675ED4FB}" type="slidenum">
              <a:rPr lang="en-US" smtClean="0"/>
              <a:t>17</a:t>
            </a:fld>
            <a:endParaRPr lang="en-US"/>
          </a:p>
        </p:txBody>
      </p:sp>
    </p:spTree>
    <p:extLst>
      <p:ext uri="{BB962C8B-B14F-4D97-AF65-F5344CB8AC3E}">
        <p14:creationId xmlns:p14="http://schemas.microsoft.com/office/powerpoint/2010/main" val="8935037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29E838A-4730-7248-90BE-41EA675ED4FB}" type="slidenum">
              <a:rPr lang="en-US" smtClean="0"/>
              <a:t>2</a:t>
            </a:fld>
            <a:endParaRPr lang="en-US"/>
          </a:p>
        </p:txBody>
      </p:sp>
    </p:spTree>
    <p:extLst>
      <p:ext uri="{BB962C8B-B14F-4D97-AF65-F5344CB8AC3E}">
        <p14:creationId xmlns:p14="http://schemas.microsoft.com/office/powerpoint/2010/main" val="29630059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That is, should scientists (in their role as scientists) avoid making claims or assumptions about what is good or bad, what we ought to do, and so on?</a:t>
            </a:r>
          </a:p>
        </p:txBody>
      </p:sp>
      <p:sp>
        <p:nvSpPr>
          <p:cNvPr id="4" name="Slide Number Placeholder 3"/>
          <p:cNvSpPr>
            <a:spLocks noGrp="1"/>
          </p:cNvSpPr>
          <p:nvPr>
            <p:ph type="sldNum" sz="quarter" idx="5"/>
          </p:nvPr>
        </p:nvSpPr>
        <p:spPr/>
        <p:txBody>
          <a:bodyPr/>
          <a:lstStyle/>
          <a:p>
            <a:fld id="{C29E838A-4730-7248-90BE-41EA675ED4FB}" type="slidenum">
              <a:rPr lang="en-US" smtClean="0"/>
              <a:t>3</a:t>
            </a:fld>
            <a:endParaRPr lang="en-US"/>
          </a:p>
        </p:txBody>
      </p:sp>
    </p:spTree>
    <p:extLst>
      <p:ext uri="{BB962C8B-B14F-4D97-AF65-F5344CB8AC3E}">
        <p14:creationId xmlns:p14="http://schemas.microsoft.com/office/powerpoint/2010/main" val="26146282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many of you know of the disease called “onanism”. It’s really terrible. Symptoms include mental and physical exhaustion, blindness, and general inability to function. The cause? Masturbation.</a:t>
            </a:r>
          </a:p>
          <a:p>
            <a:endParaRPr lang="en-US" dirty="0"/>
          </a:p>
          <a:p>
            <a:r>
              <a:rPr lang="en-US" dirty="0"/>
              <a:t>We now know, of course, that this isn’t true. You can still buy this book. Though it’s now treated as a historical text, rather than a scientific or medical one.</a:t>
            </a:r>
          </a:p>
          <a:p>
            <a:endParaRPr lang="en-US" dirty="0"/>
          </a:p>
          <a:p>
            <a:r>
              <a:rPr lang="en-US" dirty="0"/>
              <a:t>This is an example in which the influence of researchers’ values (moral/religious) was pretty clearly explicit—at least in hindsight. A similar example...</a:t>
            </a:r>
          </a:p>
        </p:txBody>
      </p:sp>
      <p:sp>
        <p:nvSpPr>
          <p:cNvPr id="4" name="Slide Number Placeholder 3"/>
          <p:cNvSpPr>
            <a:spLocks noGrp="1"/>
          </p:cNvSpPr>
          <p:nvPr>
            <p:ph type="sldNum" sz="quarter" idx="5"/>
          </p:nvPr>
        </p:nvSpPr>
        <p:spPr/>
        <p:txBody>
          <a:bodyPr/>
          <a:lstStyle/>
          <a:p>
            <a:fld id="{794C6BCF-4E89-7F4E-939D-AF97EBB76320}" type="slidenum">
              <a:rPr lang="en-US" smtClean="0"/>
              <a:t>4</a:t>
            </a:fld>
            <a:endParaRPr lang="en-US"/>
          </a:p>
        </p:txBody>
      </p:sp>
    </p:spTree>
    <p:extLst>
      <p:ext uri="{BB962C8B-B14F-4D97-AF65-F5344CB8AC3E}">
        <p14:creationId xmlns:p14="http://schemas.microsoft.com/office/powerpoint/2010/main" val="1919571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issue is perhaps even clearer in the case of the pathologizing of homosexuality. It seems pretty clear that religious values were distorting researchers’ perceptions of what was going on. </a:t>
            </a:r>
          </a:p>
          <a:p>
            <a:endParaRPr lang="en-US" dirty="0"/>
          </a:p>
          <a:p>
            <a:r>
              <a:rPr lang="en-US" dirty="0"/>
              <a:t>Sometimes, though, the influence of values on scientific research is more subtle...</a:t>
            </a:r>
          </a:p>
        </p:txBody>
      </p:sp>
      <p:sp>
        <p:nvSpPr>
          <p:cNvPr id="4" name="Slide Number Placeholder 3"/>
          <p:cNvSpPr>
            <a:spLocks noGrp="1"/>
          </p:cNvSpPr>
          <p:nvPr>
            <p:ph type="sldNum" sz="quarter" idx="5"/>
          </p:nvPr>
        </p:nvSpPr>
        <p:spPr/>
        <p:txBody>
          <a:bodyPr/>
          <a:lstStyle/>
          <a:p>
            <a:fld id="{794C6BCF-4E89-7F4E-939D-AF97EBB76320}" type="slidenum">
              <a:rPr lang="en-US" smtClean="0"/>
              <a:t>5</a:t>
            </a:fld>
            <a:endParaRPr lang="en-US"/>
          </a:p>
        </p:txBody>
      </p:sp>
    </p:spTree>
    <p:extLst>
      <p:ext uri="{BB962C8B-B14F-4D97-AF65-F5344CB8AC3E}">
        <p14:creationId xmlns:p14="http://schemas.microsoft.com/office/powerpoint/2010/main" val="41797679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a long time, primatologists thought that the social structures in other primate species were heavily male dominated. The picture was basically one in which males competed for resources and mates, while females were more or less passive. They looked for food and took care of babies. These days, females are thought to play much more active roles in their social groups.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Donna Haraway published a book that documents this change in primatological theory. She argues that </a:t>
            </a:r>
            <a:r>
              <a:rPr lang="en-US" dirty="0"/>
              <a:t>this shift in the theory happened after, and because, of a surge in the number of women in the field.  </a:t>
            </a:r>
            <a:r>
              <a:rPr lang="en-US" sz="1200" b="0" i="0" kern="1200" dirty="0">
                <a:solidFill>
                  <a:schemeClr val="tx1"/>
                </a:solidFill>
                <a:effectLst/>
                <a:latin typeface="+mn-lt"/>
                <a:ea typeface="+mn-ea"/>
                <a:cs typeface="+mn-cs"/>
              </a:rPr>
              <a:t>Historically, the field had been populated almost exclusively by men. When women started doing primatology too, they brought a different perspective and different set of assumptions. She thinks what happened was that the men had certain assumptions about both how males and females do relate, but also about how they should.  And these background assumptions were an important limitation on the researchers' ability to understand what was really going on.</a:t>
            </a:r>
            <a:endParaRPr lang="en-US" dirty="0"/>
          </a:p>
        </p:txBody>
      </p:sp>
      <p:sp>
        <p:nvSpPr>
          <p:cNvPr id="4" name="Slide Number Placeholder 3"/>
          <p:cNvSpPr>
            <a:spLocks noGrp="1"/>
          </p:cNvSpPr>
          <p:nvPr>
            <p:ph type="sldNum" sz="quarter" idx="5"/>
          </p:nvPr>
        </p:nvSpPr>
        <p:spPr/>
        <p:txBody>
          <a:bodyPr/>
          <a:lstStyle/>
          <a:p>
            <a:fld id="{794C6BCF-4E89-7F4E-939D-AF97EBB76320}" type="slidenum">
              <a:rPr lang="en-US" smtClean="0"/>
              <a:t>6</a:t>
            </a:fld>
            <a:endParaRPr lang="en-US"/>
          </a:p>
        </p:txBody>
      </p:sp>
    </p:spTree>
    <p:extLst>
      <p:ext uri="{BB962C8B-B14F-4D97-AF65-F5344CB8AC3E}">
        <p14:creationId xmlns:p14="http://schemas.microsoft.com/office/powerpoint/2010/main" val="38299362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On the other hand, it seems clear that people’s values can and probably should play </a:t>
            </a:r>
            <a:r>
              <a:rPr lang="en-US" i="1" dirty="0"/>
              <a:t>some</a:t>
            </a:r>
            <a:r>
              <a:rPr lang="en-US" i="0" dirty="0"/>
              <a:t> role in science.</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Aspiring scientists have to decide which fields they go into. And funding agencies, including governments have to decide what to spend money on. In practice, they choose on the basis of what they value. But, more importantly, it seems clear that this is what they should do. We should dedicate our resources to research that advances our ethical aims, like curing diseases, understanding the sources of prejudice, etc.</a:t>
            </a:r>
          </a:p>
        </p:txBody>
      </p:sp>
      <p:sp>
        <p:nvSpPr>
          <p:cNvPr id="4" name="Slide Number Placeholder 3"/>
          <p:cNvSpPr>
            <a:spLocks noGrp="1"/>
          </p:cNvSpPr>
          <p:nvPr>
            <p:ph type="sldNum" sz="quarter" idx="5"/>
          </p:nvPr>
        </p:nvSpPr>
        <p:spPr/>
        <p:txBody>
          <a:bodyPr/>
          <a:lstStyle/>
          <a:p>
            <a:fld id="{794C6BCF-4E89-7F4E-939D-AF97EBB76320}" type="slidenum">
              <a:rPr lang="en-US" smtClean="0"/>
              <a:t>7</a:t>
            </a:fld>
            <a:endParaRPr lang="en-US"/>
          </a:p>
        </p:txBody>
      </p:sp>
    </p:spTree>
    <p:extLst>
      <p:ext uri="{BB962C8B-B14F-4D97-AF65-F5344CB8AC3E}">
        <p14:creationId xmlns:p14="http://schemas.microsoft.com/office/powerpoint/2010/main" val="20026799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3E857E9-8E67-B348-9245-C12C1CC506F6}" type="slidenum">
              <a:rPr lang="en-US" smtClean="0"/>
              <a:t>8</a:t>
            </a:fld>
            <a:endParaRPr lang="en-US"/>
          </a:p>
        </p:txBody>
      </p:sp>
    </p:spTree>
    <p:extLst>
      <p:ext uri="{BB962C8B-B14F-4D97-AF65-F5344CB8AC3E}">
        <p14:creationId xmlns:p14="http://schemas.microsoft.com/office/powerpoint/2010/main" val="10546753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Clearly objectivity is some kind of e</a:t>
            </a:r>
            <a:r>
              <a:rPr lang="en-US" sz="1200" dirty="0">
                <a:solidFill>
                  <a:schemeClr val="accent1"/>
                </a:solidFill>
              </a:rPr>
              <a:t>pistemic ideal. </a:t>
            </a:r>
            <a:r>
              <a:rPr lang="en-US" sz="1200" dirty="0"/>
              <a:t>To call something objective is generally to praise or endorse it and recommend others endorse it as well. We say things like: “This person is objective, and so I trust them.” “This method is objective, and so I trust it.” We call a lot of things objective: facts or claims, methods, people, etc.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But, how is the content of this ideal to be fleshed out?</a:t>
            </a:r>
          </a:p>
        </p:txBody>
      </p:sp>
      <p:sp>
        <p:nvSpPr>
          <p:cNvPr id="4" name="Slide Number Placeholder 3"/>
          <p:cNvSpPr>
            <a:spLocks noGrp="1"/>
          </p:cNvSpPr>
          <p:nvPr>
            <p:ph type="sldNum" sz="quarter" idx="5"/>
          </p:nvPr>
        </p:nvSpPr>
        <p:spPr/>
        <p:txBody>
          <a:bodyPr/>
          <a:lstStyle/>
          <a:p>
            <a:fld id="{83E857E9-8E67-B348-9245-C12C1CC506F6}" type="slidenum">
              <a:rPr lang="en-US" smtClean="0"/>
              <a:t>9</a:t>
            </a:fld>
            <a:endParaRPr lang="en-US"/>
          </a:p>
        </p:txBody>
      </p:sp>
    </p:spTree>
    <p:extLst>
      <p:ext uri="{BB962C8B-B14F-4D97-AF65-F5344CB8AC3E}">
        <p14:creationId xmlns:p14="http://schemas.microsoft.com/office/powerpoint/2010/main" val="42596305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50666DC1-CD27-4874-9484-9D06C59FE4D0}"/>
              </a:ext>
            </a:extLst>
          </p:cNvPr>
          <p:cNvSpPr/>
          <p:nvPr/>
        </p:nvSpPr>
        <p:spPr>
          <a:xfrm>
            <a:off x="0" y="0"/>
            <a:ext cx="12192000" cy="3429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777579F-F417-47C2-AC03-911CCED021DB}"/>
              </a:ext>
            </a:extLst>
          </p:cNvPr>
          <p:cNvSpPr>
            <a:spLocks noGrp="1"/>
          </p:cNvSpPr>
          <p:nvPr>
            <p:ph type="ctrTitle"/>
          </p:nvPr>
        </p:nvSpPr>
        <p:spPr>
          <a:xfrm>
            <a:off x="484552" y="447675"/>
            <a:ext cx="8397511" cy="2714625"/>
          </a:xfrm>
        </p:spPr>
        <p:txBody>
          <a:bodyPr anchor="b">
            <a:normAutofit/>
          </a:bodyPr>
          <a:lstStyle>
            <a:lvl1pPr algn="l">
              <a:defRPr sz="540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1643E600-28DA-4780-9E00-2E12F74FF621}"/>
              </a:ext>
            </a:extLst>
          </p:cNvPr>
          <p:cNvSpPr>
            <a:spLocks noGrp="1"/>
          </p:cNvSpPr>
          <p:nvPr>
            <p:ph type="subTitle" idx="1"/>
          </p:nvPr>
        </p:nvSpPr>
        <p:spPr>
          <a:xfrm>
            <a:off x="484552" y="3602037"/>
            <a:ext cx="8397511" cy="2460625"/>
          </a:xfrm>
        </p:spPr>
        <p:txBody>
          <a:bodyPr>
            <a:normAutofit/>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E0E6F1DC-ADFB-42C9-AB34-FCB38C8123FC}"/>
              </a:ext>
            </a:extLst>
          </p:cNvPr>
          <p:cNvSpPr>
            <a:spLocks noGrp="1"/>
          </p:cNvSpPr>
          <p:nvPr>
            <p:ph type="dt" sz="half" idx="10"/>
          </p:nvPr>
        </p:nvSpPr>
        <p:spPr/>
        <p:txBody>
          <a:bodyPr/>
          <a:lstStyle/>
          <a:p>
            <a:fld id="{92538219-6E45-4D12-B767-46F92D5844D4}" type="datetime1">
              <a:rPr lang="en-US" smtClean="0"/>
              <a:t>8/23/24</a:t>
            </a:fld>
            <a:endParaRPr lang="en-US"/>
          </a:p>
        </p:txBody>
      </p:sp>
      <p:sp>
        <p:nvSpPr>
          <p:cNvPr id="5" name="Footer Placeholder 4">
            <a:extLst>
              <a:ext uri="{FF2B5EF4-FFF2-40B4-BE49-F238E27FC236}">
                <a16:creationId xmlns:a16="http://schemas.microsoft.com/office/drawing/2014/main" id="{EE799E6D-BBA8-4A15-94DA-DBE8A4FDE6E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803C82-8719-4FAC-94BF-2A91335FB58A}"/>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5235626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C68A33-CB96-4CB1-9941-753BD0824C9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43EB269-70DF-4510-A313-336226558E5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01EA3CC-B2DC-4E87-826C-B885A7E62819}"/>
              </a:ext>
            </a:extLst>
          </p:cNvPr>
          <p:cNvSpPr>
            <a:spLocks noGrp="1"/>
          </p:cNvSpPr>
          <p:nvPr>
            <p:ph type="dt" sz="half" idx="10"/>
          </p:nvPr>
        </p:nvSpPr>
        <p:spPr/>
        <p:txBody>
          <a:bodyPr/>
          <a:lstStyle/>
          <a:p>
            <a:fld id="{836430B8-6059-41E5-A5DC-C07A76F5859A}" type="datetime1">
              <a:rPr lang="en-US" smtClean="0"/>
              <a:t>8/23/24</a:t>
            </a:fld>
            <a:endParaRPr lang="en-US"/>
          </a:p>
        </p:txBody>
      </p:sp>
      <p:sp>
        <p:nvSpPr>
          <p:cNvPr id="5" name="Footer Placeholder 4">
            <a:extLst>
              <a:ext uri="{FF2B5EF4-FFF2-40B4-BE49-F238E27FC236}">
                <a16:creationId xmlns:a16="http://schemas.microsoft.com/office/drawing/2014/main" id="{7AF37F52-A7C4-4E21-A12A-02546D4775A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66031F-5A79-48A7-8EDC-DDD9A9E4B9FC}"/>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5389096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9188483-96C4-4E9C-AA6A-E70005461AEE}"/>
              </a:ext>
            </a:extLst>
          </p:cNvPr>
          <p:cNvSpPr/>
          <p:nvPr/>
        </p:nvSpPr>
        <p:spPr>
          <a:xfrm>
            <a:off x="9144000" y="0"/>
            <a:ext cx="3048000" cy="685466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a:extLst>
              <a:ext uri="{FF2B5EF4-FFF2-40B4-BE49-F238E27FC236}">
                <a16:creationId xmlns:a16="http://schemas.microsoft.com/office/drawing/2014/main" id="{0E4FCD54-7F0B-446E-9998-93E7BD7CE74D}"/>
              </a:ext>
            </a:extLst>
          </p:cNvPr>
          <p:cNvSpPr>
            <a:spLocks noGrp="1"/>
          </p:cNvSpPr>
          <p:nvPr>
            <p:ph type="title" orient="vert"/>
          </p:nvPr>
        </p:nvSpPr>
        <p:spPr>
          <a:xfrm>
            <a:off x="9534222" y="365125"/>
            <a:ext cx="2238678" cy="5811838"/>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D0766238-BBF1-4672-BC09-746C6967E5DF}"/>
              </a:ext>
            </a:extLst>
          </p:cNvPr>
          <p:cNvSpPr>
            <a:spLocks noGrp="1"/>
          </p:cNvSpPr>
          <p:nvPr>
            <p:ph type="body" orient="vert" idx="1"/>
          </p:nvPr>
        </p:nvSpPr>
        <p:spPr>
          <a:xfrm>
            <a:off x="484552" y="365125"/>
            <a:ext cx="8374062"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6F8F32A5-B67B-45C1-B454-12E9FBE0C869}"/>
              </a:ext>
            </a:extLst>
          </p:cNvPr>
          <p:cNvSpPr>
            <a:spLocks noGrp="1"/>
          </p:cNvSpPr>
          <p:nvPr>
            <p:ph type="dt" sz="half" idx="10"/>
          </p:nvPr>
        </p:nvSpPr>
        <p:spPr/>
        <p:txBody>
          <a:bodyPr/>
          <a:lstStyle/>
          <a:p>
            <a:fld id="{A09D0CB7-D16E-4358-B7F4-EA4A24554592}" type="datetime1">
              <a:rPr lang="en-US" smtClean="0"/>
              <a:t>8/23/24</a:t>
            </a:fld>
            <a:endParaRPr lang="en-US"/>
          </a:p>
        </p:txBody>
      </p:sp>
      <p:sp>
        <p:nvSpPr>
          <p:cNvPr id="5" name="Footer Placeholder 4">
            <a:extLst>
              <a:ext uri="{FF2B5EF4-FFF2-40B4-BE49-F238E27FC236}">
                <a16:creationId xmlns:a16="http://schemas.microsoft.com/office/drawing/2014/main" id="{48E91896-9441-4636-89D5-84E5932A1EDB}"/>
              </a:ext>
            </a:extLst>
          </p:cNvPr>
          <p:cNvSpPr>
            <a:spLocks noGrp="1"/>
          </p:cNvSpPr>
          <p:nvPr>
            <p:ph type="ftr" sz="quarter" idx="11"/>
          </p:nvPr>
        </p:nvSpPr>
        <p:spPr>
          <a:xfrm>
            <a:off x="3228110" y="6356350"/>
            <a:ext cx="4114800" cy="365125"/>
          </a:xfrm>
        </p:spPr>
        <p:txBody>
          <a:bodyPr/>
          <a:lstStyle/>
          <a:p>
            <a:endParaRPr lang="en-US" dirty="0"/>
          </a:p>
        </p:txBody>
      </p:sp>
      <p:sp>
        <p:nvSpPr>
          <p:cNvPr id="6" name="Slide Number Placeholder 5">
            <a:extLst>
              <a:ext uri="{FF2B5EF4-FFF2-40B4-BE49-F238E27FC236}">
                <a16:creationId xmlns:a16="http://schemas.microsoft.com/office/drawing/2014/main" id="{88937DFE-7F48-4EB0-83BC-A93F342D2618}"/>
              </a:ext>
            </a:extLst>
          </p:cNvPr>
          <p:cNvSpPr>
            <a:spLocks noGrp="1"/>
          </p:cNvSpPr>
          <p:nvPr>
            <p:ph type="sldNum" sz="quarter" idx="12"/>
          </p:nvPr>
        </p:nvSpPr>
        <p:spPr/>
        <p:txBody>
          <a:bodyPr/>
          <a:lstStyle>
            <a:lvl1pPr>
              <a:defRPr>
                <a:solidFill>
                  <a:schemeClr val="bg1">
                    <a:alpha val="80000"/>
                  </a:schemeClr>
                </a:solidFill>
              </a:defRPr>
            </a:lvl1pPr>
          </a:lstStyle>
          <a:p>
            <a:fld id="{1F646F3F-274D-499B-ABBE-824EB4ABDC3D}" type="slidenum">
              <a:rPr lang="en-US" smtClean="0"/>
              <a:pPr/>
              <a:t>‹#›</a:t>
            </a:fld>
            <a:endParaRPr lang="en-US" dirty="0"/>
          </a:p>
        </p:txBody>
      </p:sp>
    </p:spTree>
    <p:extLst>
      <p:ext uri="{BB962C8B-B14F-4D97-AF65-F5344CB8AC3E}">
        <p14:creationId xmlns:p14="http://schemas.microsoft.com/office/powerpoint/2010/main" val="27382077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B2DF4-7BB4-409F-A9F0-0C8A90F7C3A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CA17498-2AF6-46E0-8532-42B92A39D46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00FC8B3-110C-472F-9EE8-4BF5BEE41AD8}"/>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6016531B-2E53-4378-BCAC-32A7BF2E34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21D12C-B480-4930-A03B-EE36B5B97ED8}"/>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23216479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2A4A17-9D79-420B-877B-214960F87E2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4CFE0BD-6214-445E-A15C-2B8FAD07AFB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7DBA53-D0CD-4CA7-B2BB-67C432588A33}"/>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B2BAE95C-0659-4CC9-8C9F-35D9272414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C60D9C3-C6A4-4E70-8972-7923024C7323}"/>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37712820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FE3EEB-B643-41CD-A372-986ED9D0EFF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F1AB8DD-A93C-4909-99DA-76719A6FBEA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D19C036-4246-43FB-8188-10CA26CBD297}"/>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E14D4B24-3DC4-4BB2-BE8B-2F961BB783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C4B401-6588-41BB-B564-B2E3583E65F3}"/>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24873261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741CC3-FA3E-4D6C-9552-7463E0A48C6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D3F57C1-CA87-4BC5-8050-AA8FB5F65A6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C66A70D-3BAA-4FCA-B105-C5CA23DA3D5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A7A7C40-5E83-41C8-ACCD-8510CE474E56}"/>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6" name="Footer Placeholder 5">
            <a:extLst>
              <a:ext uri="{FF2B5EF4-FFF2-40B4-BE49-F238E27FC236}">
                <a16:creationId xmlns:a16="http://schemas.microsoft.com/office/drawing/2014/main" id="{6CE2EBC6-C2D2-48E5-B1DA-4845273A39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12E06A4-706C-4DD3-A92C-B479AB5AE15A}"/>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24208030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F6DCE0-DCB9-4FAF-B835-4E40401B58F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7895B28-7B57-42CD-8FCF-DC9468F0E63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4989743-72A5-432C-BC62-2F7CEC1116D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6E3BA4E-C1D2-4598-A22F-F3E2B282EA4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704DCE2-51AA-48A2-93C6-276ADBE17C2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9123FA8-C85C-42E6-B9A3-1000392F30CC}"/>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8" name="Footer Placeholder 7">
            <a:extLst>
              <a:ext uri="{FF2B5EF4-FFF2-40B4-BE49-F238E27FC236}">
                <a16:creationId xmlns:a16="http://schemas.microsoft.com/office/drawing/2014/main" id="{1D9C7C40-A934-4550-8435-EE0D4D45DF5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43B6BCC-4592-4596-BCC6-252ED19E6B9E}"/>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7924179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08349C-064E-4D9A-9C22-C34D50DBE95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2F7C999-7C82-4C9F-ADBC-60263AE9C3E5}"/>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4" name="Footer Placeholder 3">
            <a:extLst>
              <a:ext uri="{FF2B5EF4-FFF2-40B4-BE49-F238E27FC236}">
                <a16:creationId xmlns:a16="http://schemas.microsoft.com/office/drawing/2014/main" id="{8564BC1D-F2E8-4290-BD6F-9A3BD5652B1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0EA3F59-3677-41E8-9BE5-21B7890CE6D0}"/>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10725375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68CB805-B9CE-4B1F-90DB-B90E2756FDDE}"/>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3" name="Footer Placeholder 2">
            <a:extLst>
              <a:ext uri="{FF2B5EF4-FFF2-40B4-BE49-F238E27FC236}">
                <a16:creationId xmlns:a16="http://schemas.microsoft.com/office/drawing/2014/main" id="{D8601474-BDD6-4265-BE90-48B755F64AB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7E4398A-5762-4ED8-A7EA-4C03C548FFF4}"/>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30675367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CC8347-A30A-4E6E-89FF-910C15D5D17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F7456B0-1A6D-4C96-8574-5206A095C47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76935E0-93B4-4520-B31F-8DC61555517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14024F8-4F29-4F39-9908-89D25F1B45EB}"/>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6" name="Footer Placeholder 5">
            <a:extLst>
              <a:ext uri="{FF2B5EF4-FFF2-40B4-BE49-F238E27FC236}">
                <a16:creationId xmlns:a16="http://schemas.microsoft.com/office/drawing/2014/main" id="{14C5B412-7A85-4813-BC7A-BCC5EFDDB14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786EB6E-5CFF-435C-B45A-A70073967FFF}"/>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28907900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59CF16-986E-4D90-AA40-CDB46E23320D}"/>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A6F14DA-A783-43BC-8F15-95408B89DE0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558C48B6-C394-452A-94D9-D4802755D841}"/>
              </a:ext>
            </a:extLst>
          </p:cNvPr>
          <p:cNvSpPr>
            <a:spLocks noGrp="1"/>
          </p:cNvSpPr>
          <p:nvPr>
            <p:ph type="dt" sz="half" idx="10"/>
          </p:nvPr>
        </p:nvSpPr>
        <p:spPr/>
        <p:txBody>
          <a:bodyPr/>
          <a:lstStyle/>
          <a:p>
            <a:fld id="{8BB296A2-D8F0-4E17-BFD0-A6C902250D59}" type="datetime1">
              <a:rPr lang="en-US" smtClean="0"/>
              <a:t>8/23/24</a:t>
            </a:fld>
            <a:endParaRPr lang="en-US"/>
          </a:p>
        </p:txBody>
      </p:sp>
      <p:sp>
        <p:nvSpPr>
          <p:cNvPr id="5" name="Footer Placeholder 4">
            <a:extLst>
              <a:ext uri="{FF2B5EF4-FFF2-40B4-BE49-F238E27FC236}">
                <a16:creationId xmlns:a16="http://schemas.microsoft.com/office/drawing/2014/main" id="{43858A8A-3DD0-41C8-9F48-F4309FA1957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3706C92-7C02-4D34-B3E5-D549A7A36BD3}"/>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2701550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1277BF-F36C-4D56-AB87-5A6C4835E8D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BF5CD67-21A9-4417-AC7E-778BD397F69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E750073-07D9-4951-A37E-BC857E562BE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240ED34-DFAD-4E32-A253-FD88025C70B0}"/>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6" name="Footer Placeholder 5">
            <a:extLst>
              <a:ext uri="{FF2B5EF4-FFF2-40B4-BE49-F238E27FC236}">
                <a16:creationId xmlns:a16="http://schemas.microsoft.com/office/drawing/2014/main" id="{0AF6F17E-3F36-442B-A506-1152022365B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C28FADA-9E39-409A-A49C-3DDE2C0C48AD}"/>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41006860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1325AC-6D98-4D67-B295-4BA61E881A1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90BB4B3-3330-4FF7-A91C-6802BA13782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416746-6106-40F6-AFAD-225B38ADBBC1}"/>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8EE404D7-116C-4852-BE81-EDDDF37EB4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2DE531-7146-494C-98DC-159ABBE622EF}"/>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24992770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3058F84-305E-4966-B7B3-D03798C29DB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20DED92-449A-4E56-A030-783D627D60B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35AB691-52C9-4369-8DC3-4FE5B5F485A6}"/>
              </a:ext>
            </a:extLst>
          </p:cNvPr>
          <p:cNvSpPr>
            <a:spLocks noGrp="1"/>
          </p:cNvSpPr>
          <p:nvPr>
            <p:ph type="dt" sz="half" idx="10"/>
          </p:nvPr>
        </p:nvSpPr>
        <p:spPr/>
        <p:txBody>
          <a:body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A7826C14-AAC5-4709-AC20-1A86A13459B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12955B-2492-41DD-9BCA-CDC8521235B0}"/>
              </a:ext>
            </a:extLst>
          </p:cNvPr>
          <p:cNvSpPr>
            <a:spLocks noGrp="1"/>
          </p:cNvSpPr>
          <p:nvPr>
            <p:ph type="sldNum" sz="quarter" idx="12"/>
          </p:nvPr>
        </p:nvSpPr>
        <p:spPr/>
        <p:txBody>
          <a:bodyPr/>
          <a:lstStyle/>
          <a:p>
            <a:fld id="{D5EE728F-77E6-44CF-B0D9-58BBE3FAC284}" type="slidenum">
              <a:rPr lang="en-US" smtClean="0"/>
              <a:t>‹#›</a:t>
            </a:fld>
            <a:endParaRPr lang="en-US"/>
          </a:p>
        </p:txBody>
      </p:sp>
    </p:spTree>
    <p:extLst>
      <p:ext uri="{BB962C8B-B14F-4D97-AF65-F5344CB8AC3E}">
        <p14:creationId xmlns:p14="http://schemas.microsoft.com/office/powerpoint/2010/main" val="38230325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266F9FA-E6B8-4CFC-B3F1-0C075546EE33}"/>
              </a:ext>
            </a:extLst>
          </p:cNvPr>
          <p:cNvSpPr/>
          <p:nvPr/>
        </p:nvSpPr>
        <p:spPr>
          <a:xfrm>
            <a:off x="0" y="0"/>
            <a:ext cx="12192000" cy="3429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F16F270-B2AA-4935-885F-5924B1F63A3E}"/>
              </a:ext>
            </a:extLst>
          </p:cNvPr>
          <p:cNvSpPr>
            <a:spLocks noGrp="1"/>
          </p:cNvSpPr>
          <p:nvPr>
            <p:ph type="title"/>
          </p:nvPr>
        </p:nvSpPr>
        <p:spPr>
          <a:xfrm>
            <a:off x="484552" y="457200"/>
            <a:ext cx="10862898" cy="2724151"/>
          </a:xfrm>
        </p:spPr>
        <p:txBody>
          <a:bodyPr anchor="b">
            <a:normAutofit/>
          </a:bodyPr>
          <a:lstStyle>
            <a:lvl1pPr>
              <a:defRPr sz="54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522658E-3D87-4D5A-A602-847153CC4845}"/>
              </a:ext>
            </a:extLst>
          </p:cNvPr>
          <p:cNvSpPr>
            <a:spLocks noGrp="1"/>
          </p:cNvSpPr>
          <p:nvPr>
            <p:ph type="body" idx="1"/>
          </p:nvPr>
        </p:nvSpPr>
        <p:spPr>
          <a:xfrm>
            <a:off x="484552" y="3695701"/>
            <a:ext cx="10862898" cy="2393950"/>
          </a:xfrm>
        </p:spPr>
        <p:txBody>
          <a:bodyPr>
            <a:normAutofit/>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FAB1D84-A229-45B1-BD42-0DC0CE9F8DE9}"/>
              </a:ext>
            </a:extLst>
          </p:cNvPr>
          <p:cNvSpPr>
            <a:spLocks noGrp="1"/>
          </p:cNvSpPr>
          <p:nvPr>
            <p:ph type="dt" sz="half" idx="10"/>
          </p:nvPr>
        </p:nvSpPr>
        <p:spPr/>
        <p:txBody>
          <a:bodyPr/>
          <a:lstStyle/>
          <a:p>
            <a:fld id="{D9108C9C-1ACB-4C84-A002-C7E0E45B937A}" type="datetime1">
              <a:rPr lang="en-US" smtClean="0"/>
              <a:t>8/23/24</a:t>
            </a:fld>
            <a:endParaRPr lang="en-US"/>
          </a:p>
        </p:txBody>
      </p:sp>
      <p:sp>
        <p:nvSpPr>
          <p:cNvPr id="5" name="Footer Placeholder 4">
            <a:extLst>
              <a:ext uri="{FF2B5EF4-FFF2-40B4-BE49-F238E27FC236}">
                <a16:creationId xmlns:a16="http://schemas.microsoft.com/office/drawing/2014/main" id="{2664EEF4-D461-49D7-8F24-8BFE2444B6D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44055A-7488-4646-9E88-692036EA22DE}"/>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14431645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0F1F74-ED26-4F8B-BF51-3533D8404E5A}"/>
              </a:ext>
            </a:extLst>
          </p:cNvPr>
          <p:cNvSpPr>
            <a:spLocks noGrp="1"/>
          </p:cNvSpPr>
          <p:nvPr>
            <p:ph type="title"/>
          </p:nvPr>
        </p:nvSpPr>
        <p:spPr>
          <a:xfrm>
            <a:off x="484552" y="365760"/>
            <a:ext cx="11264536" cy="168751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201D2D7-7F18-43E0-9B2E-3FCD83CC83BC}"/>
              </a:ext>
            </a:extLst>
          </p:cNvPr>
          <p:cNvSpPr>
            <a:spLocks noGrp="1"/>
          </p:cNvSpPr>
          <p:nvPr>
            <p:ph sz="half" idx="1"/>
          </p:nvPr>
        </p:nvSpPr>
        <p:spPr>
          <a:xfrm>
            <a:off x="484552" y="2552699"/>
            <a:ext cx="5323703" cy="36242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8FCBBB66-EB7D-4F8C-9C78-1D1C88846469}"/>
              </a:ext>
            </a:extLst>
          </p:cNvPr>
          <p:cNvSpPr>
            <a:spLocks noGrp="1"/>
          </p:cNvSpPr>
          <p:nvPr>
            <p:ph sz="half" idx="2"/>
          </p:nvPr>
        </p:nvSpPr>
        <p:spPr>
          <a:xfrm>
            <a:off x="6270162" y="2552699"/>
            <a:ext cx="5323703" cy="36242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47A684E6-393D-4587-AA45-E6734FB47AEC}"/>
              </a:ext>
            </a:extLst>
          </p:cNvPr>
          <p:cNvSpPr>
            <a:spLocks noGrp="1"/>
          </p:cNvSpPr>
          <p:nvPr>
            <p:ph type="dt" sz="half" idx="10"/>
          </p:nvPr>
        </p:nvSpPr>
        <p:spPr/>
        <p:txBody>
          <a:bodyPr/>
          <a:lstStyle/>
          <a:p>
            <a:fld id="{F49AF2A5-B297-4977-9E5B-4D3050E23689}" type="datetime1">
              <a:rPr lang="en-US" smtClean="0"/>
              <a:t>8/23/24</a:t>
            </a:fld>
            <a:endParaRPr lang="en-US"/>
          </a:p>
        </p:txBody>
      </p:sp>
      <p:sp>
        <p:nvSpPr>
          <p:cNvPr id="6" name="Footer Placeholder 5">
            <a:extLst>
              <a:ext uri="{FF2B5EF4-FFF2-40B4-BE49-F238E27FC236}">
                <a16:creationId xmlns:a16="http://schemas.microsoft.com/office/drawing/2014/main" id="{0A1D8EE0-0333-4ABC-AE18-10DD5071CF2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F452369-A8F0-4709-8372-B420A67DB7CC}"/>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8735629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291592-4621-4D72-BC2D-F2C439F81B81}"/>
              </a:ext>
            </a:extLst>
          </p:cNvPr>
          <p:cNvSpPr>
            <a:spLocks noGrp="1"/>
          </p:cNvSpPr>
          <p:nvPr>
            <p:ph type="title"/>
          </p:nvPr>
        </p:nvSpPr>
        <p:spPr>
          <a:xfrm>
            <a:off x="484552" y="365759"/>
            <a:ext cx="10870836" cy="1691640"/>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F4B823F5-0A90-4666-BE88-2BE0D0A61603}"/>
              </a:ext>
            </a:extLst>
          </p:cNvPr>
          <p:cNvSpPr>
            <a:spLocks noGrp="1"/>
          </p:cNvSpPr>
          <p:nvPr>
            <p:ph type="body" idx="1"/>
          </p:nvPr>
        </p:nvSpPr>
        <p:spPr>
          <a:xfrm>
            <a:off x="484552" y="2436473"/>
            <a:ext cx="5332026" cy="823912"/>
          </a:xfrm>
        </p:spPr>
        <p:txBody>
          <a:bodyPr anchor="b"/>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2EC6A7C-6260-463D-B3FD-71A07ACD0669}"/>
              </a:ext>
            </a:extLst>
          </p:cNvPr>
          <p:cNvSpPr>
            <a:spLocks noGrp="1"/>
          </p:cNvSpPr>
          <p:nvPr>
            <p:ph sz="half" idx="2"/>
          </p:nvPr>
        </p:nvSpPr>
        <p:spPr>
          <a:xfrm>
            <a:off x="484552" y="3409051"/>
            <a:ext cx="5332026" cy="278061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7BF2AF8D-90ED-4512-9423-C91BF73A99B2}"/>
              </a:ext>
            </a:extLst>
          </p:cNvPr>
          <p:cNvSpPr>
            <a:spLocks noGrp="1"/>
          </p:cNvSpPr>
          <p:nvPr>
            <p:ph type="body" sz="quarter" idx="3"/>
          </p:nvPr>
        </p:nvSpPr>
        <p:spPr>
          <a:xfrm>
            <a:off x="6270162" y="2436473"/>
            <a:ext cx="5358285" cy="823912"/>
          </a:xfrm>
        </p:spPr>
        <p:txBody>
          <a:bodyPr anchor="b"/>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ED838EA-E20D-4CC3-83C2-AFE0DE9F7376}"/>
              </a:ext>
            </a:extLst>
          </p:cNvPr>
          <p:cNvSpPr>
            <a:spLocks noGrp="1"/>
          </p:cNvSpPr>
          <p:nvPr>
            <p:ph sz="quarter" idx="4"/>
          </p:nvPr>
        </p:nvSpPr>
        <p:spPr>
          <a:xfrm>
            <a:off x="6270162" y="3409051"/>
            <a:ext cx="5358285" cy="278061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33603F8A-08E1-4160-9B7E-E0CA4BF8EC3C}"/>
              </a:ext>
            </a:extLst>
          </p:cNvPr>
          <p:cNvSpPr>
            <a:spLocks noGrp="1"/>
          </p:cNvSpPr>
          <p:nvPr>
            <p:ph type="dt" sz="half" idx="10"/>
          </p:nvPr>
        </p:nvSpPr>
        <p:spPr/>
        <p:txBody>
          <a:bodyPr/>
          <a:lstStyle/>
          <a:p>
            <a:fld id="{70127434-4794-409A-9547-04789BA47588}" type="datetime1">
              <a:rPr lang="en-US" smtClean="0"/>
              <a:t>8/23/24</a:t>
            </a:fld>
            <a:endParaRPr lang="en-US"/>
          </a:p>
        </p:txBody>
      </p:sp>
      <p:sp>
        <p:nvSpPr>
          <p:cNvPr id="8" name="Footer Placeholder 7">
            <a:extLst>
              <a:ext uri="{FF2B5EF4-FFF2-40B4-BE49-F238E27FC236}">
                <a16:creationId xmlns:a16="http://schemas.microsoft.com/office/drawing/2014/main" id="{118291AB-3C5C-4BE1-9E50-02F4893363E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A596E64-CD6C-4CF7-8624-FA4AE9760EEB}"/>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201411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3562B3-06A0-4F2F-96EC-A062DAE2FE7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8FC0095-49F0-4A83-AE8C-9D13E15C2BD8}"/>
              </a:ext>
            </a:extLst>
          </p:cNvPr>
          <p:cNvSpPr>
            <a:spLocks noGrp="1"/>
          </p:cNvSpPr>
          <p:nvPr>
            <p:ph type="dt" sz="half" idx="10"/>
          </p:nvPr>
        </p:nvSpPr>
        <p:spPr/>
        <p:txBody>
          <a:bodyPr/>
          <a:lstStyle/>
          <a:p>
            <a:fld id="{85658635-357A-4E3D-B824-A5CEFDB8449C}" type="datetime1">
              <a:rPr lang="en-US" smtClean="0"/>
              <a:t>8/23/24</a:t>
            </a:fld>
            <a:endParaRPr lang="en-US"/>
          </a:p>
        </p:txBody>
      </p:sp>
      <p:sp>
        <p:nvSpPr>
          <p:cNvPr id="4" name="Footer Placeholder 3">
            <a:extLst>
              <a:ext uri="{FF2B5EF4-FFF2-40B4-BE49-F238E27FC236}">
                <a16:creationId xmlns:a16="http://schemas.microsoft.com/office/drawing/2014/main" id="{61824898-D4EA-497A-8FC8-43E0D0213BE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44821F6-2C08-450C-A18C-702D7384292F}"/>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17225406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3FFE119-5FCA-4D9C-9C07-1B81A0BF3BFF}"/>
              </a:ext>
            </a:extLst>
          </p:cNvPr>
          <p:cNvSpPr>
            <a:spLocks noGrp="1"/>
          </p:cNvSpPr>
          <p:nvPr>
            <p:ph type="dt" sz="half" idx="10"/>
          </p:nvPr>
        </p:nvSpPr>
        <p:spPr/>
        <p:txBody>
          <a:bodyPr/>
          <a:lstStyle/>
          <a:p>
            <a:fld id="{7E86FF77-2719-4AD0-8740-0B90FF5D1EFB}" type="datetime1">
              <a:rPr lang="en-US" smtClean="0"/>
              <a:t>8/23/24</a:t>
            </a:fld>
            <a:endParaRPr lang="en-US"/>
          </a:p>
        </p:txBody>
      </p:sp>
      <p:sp>
        <p:nvSpPr>
          <p:cNvPr id="3" name="Footer Placeholder 2">
            <a:extLst>
              <a:ext uri="{FF2B5EF4-FFF2-40B4-BE49-F238E27FC236}">
                <a16:creationId xmlns:a16="http://schemas.microsoft.com/office/drawing/2014/main" id="{2A2C5995-6284-4D7F-AB1C-CA8FE63A786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11E4B0D-9C21-48D0-9438-C473706814B3}"/>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36606580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27" name="Group 26">
            <a:extLst>
              <a:ext uri="{FF2B5EF4-FFF2-40B4-BE49-F238E27FC236}">
                <a16:creationId xmlns:a16="http://schemas.microsoft.com/office/drawing/2014/main" id="{90AF76DA-8F95-47D9-9EB6-B1EC93437387}"/>
              </a:ext>
            </a:extLst>
          </p:cNvPr>
          <p:cNvGrpSpPr/>
          <p:nvPr/>
        </p:nvGrpSpPr>
        <p:grpSpPr>
          <a:xfrm>
            <a:off x="2" y="0"/>
            <a:ext cx="6095998" cy="6858002"/>
            <a:chOff x="1" y="4563942"/>
            <a:chExt cx="12192005" cy="2294060"/>
          </a:xfrm>
        </p:grpSpPr>
        <p:sp>
          <p:nvSpPr>
            <p:cNvPr id="28" name="Rectangle 27">
              <a:extLst>
                <a:ext uri="{FF2B5EF4-FFF2-40B4-BE49-F238E27FC236}">
                  <a16:creationId xmlns:a16="http://schemas.microsoft.com/office/drawing/2014/main" id="{31355B14-077B-4BA1-962D-6E97D93FFCCC}"/>
                </a:ext>
              </a:extLst>
            </p:cNvPr>
            <p:cNvSpPr/>
            <p:nvPr/>
          </p:nvSpPr>
          <p:spPr>
            <a:xfrm>
              <a:off x="10" y="4563942"/>
              <a:ext cx="12191996" cy="22940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7230B99F-AC6F-4973-A35E-16C87C38711D}"/>
                </a:ext>
              </a:extLst>
            </p:cNvPr>
            <p:cNvSpPr/>
            <p:nvPr/>
          </p:nvSpPr>
          <p:spPr>
            <a:xfrm>
              <a:off x="1" y="4563942"/>
              <a:ext cx="12192000" cy="2294060"/>
            </a:xfrm>
            <a:prstGeom prst="rect">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 name="Rectangle 24">
            <a:extLst>
              <a:ext uri="{FF2B5EF4-FFF2-40B4-BE49-F238E27FC236}">
                <a16:creationId xmlns:a16="http://schemas.microsoft.com/office/drawing/2014/main" id="{58E41614-9483-47F8-A429-FB0D1C5AA89A}"/>
              </a:ext>
            </a:extLst>
          </p:cNvPr>
          <p:cNvSpPr/>
          <p:nvPr/>
        </p:nvSpPr>
        <p:spPr>
          <a:xfrm>
            <a:off x="0" y="0"/>
            <a:ext cx="6095999" cy="22911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6B5E91C-3C4F-40A2-BCC6-918D3BEDD24B}"/>
              </a:ext>
            </a:extLst>
          </p:cNvPr>
          <p:cNvSpPr>
            <a:spLocks noGrp="1"/>
          </p:cNvSpPr>
          <p:nvPr>
            <p:ph type="title"/>
          </p:nvPr>
        </p:nvSpPr>
        <p:spPr>
          <a:xfrm>
            <a:off x="484552" y="457200"/>
            <a:ext cx="5287234" cy="1600200"/>
          </a:xfrm>
        </p:spPr>
        <p:txBody>
          <a:bodyPr anchor="b">
            <a:normAutofit/>
          </a:bodyPr>
          <a:lstStyle>
            <a:lvl1pPr>
              <a:defRPr sz="36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8330F113-1C61-4F74-BD5B-727668BBEAFC}"/>
              </a:ext>
            </a:extLst>
          </p:cNvPr>
          <p:cNvSpPr>
            <a:spLocks noGrp="1"/>
          </p:cNvSpPr>
          <p:nvPr>
            <p:ph idx="1"/>
          </p:nvPr>
        </p:nvSpPr>
        <p:spPr>
          <a:xfrm>
            <a:off x="6270162" y="457201"/>
            <a:ext cx="5085226" cy="54038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410EB228-A180-4DF6-9D5B-2CF86B6B9BB0}"/>
              </a:ext>
            </a:extLst>
          </p:cNvPr>
          <p:cNvSpPr>
            <a:spLocks noGrp="1"/>
          </p:cNvSpPr>
          <p:nvPr>
            <p:ph type="body" sz="half" idx="2"/>
          </p:nvPr>
        </p:nvSpPr>
        <p:spPr>
          <a:xfrm>
            <a:off x="484552" y="2514600"/>
            <a:ext cx="5287234" cy="3354388"/>
          </a:xfrm>
        </p:spPr>
        <p:txBody>
          <a:bodyPr>
            <a:normAutofit/>
          </a:bodyPr>
          <a:lstStyle>
            <a:lvl1pPr marL="0" indent="0">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A913719-D65D-4BAE-97B7-FAE8F39982EF}"/>
              </a:ext>
            </a:extLst>
          </p:cNvPr>
          <p:cNvSpPr>
            <a:spLocks noGrp="1"/>
          </p:cNvSpPr>
          <p:nvPr>
            <p:ph type="dt" sz="half" idx="10"/>
          </p:nvPr>
        </p:nvSpPr>
        <p:spPr/>
        <p:txBody>
          <a:bodyPr/>
          <a:lstStyle/>
          <a:p>
            <a:fld id="{6E441C83-1089-48B9-8B65-293D4C236D35}" type="datetime1">
              <a:rPr lang="en-US" smtClean="0"/>
              <a:t>8/23/24</a:t>
            </a:fld>
            <a:endParaRPr lang="en-US"/>
          </a:p>
        </p:txBody>
      </p:sp>
      <p:sp>
        <p:nvSpPr>
          <p:cNvPr id="6" name="Footer Placeholder 5">
            <a:extLst>
              <a:ext uri="{FF2B5EF4-FFF2-40B4-BE49-F238E27FC236}">
                <a16:creationId xmlns:a16="http://schemas.microsoft.com/office/drawing/2014/main" id="{F747F5BB-DC3C-45D1-A0D2-05168FECA2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C344BA3-19DB-4072-9A2C-08C92361AF9C}"/>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10003453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B0A6909D-DC0B-4221-8140-21E981D896AF}"/>
              </a:ext>
            </a:extLst>
          </p:cNvPr>
          <p:cNvGrpSpPr/>
          <p:nvPr/>
        </p:nvGrpSpPr>
        <p:grpSpPr>
          <a:xfrm>
            <a:off x="2" y="0"/>
            <a:ext cx="6095998" cy="6858002"/>
            <a:chOff x="1" y="4563942"/>
            <a:chExt cx="12192005" cy="2294060"/>
          </a:xfrm>
        </p:grpSpPr>
        <p:sp>
          <p:nvSpPr>
            <p:cNvPr id="9" name="Rectangle 8">
              <a:extLst>
                <a:ext uri="{FF2B5EF4-FFF2-40B4-BE49-F238E27FC236}">
                  <a16:creationId xmlns:a16="http://schemas.microsoft.com/office/drawing/2014/main" id="{53D581C2-F39E-4958-A3F3-BB65AB1C5E66}"/>
                </a:ext>
              </a:extLst>
            </p:cNvPr>
            <p:cNvSpPr/>
            <p:nvPr/>
          </p:nvSpPr>
          <p:spPr>
            <a:xfrm>
              <a:off x="10" y="4563942"/>
              <a:ext cx="12191996" cy="22940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FD77040-27EF-4D2C-8D34-32337B0C8544}"/>
                </a:ext>
              </a:extLst>
            </p:cNvPr>
            <p:cNvSpPr/>
            <p:nvPr/>
          </p:nvSpPr>
          <p:spPr>
            <a:xfrm>
              <a:off x="1" y="4563942"/>
              <a:ext cx="12192000" cy="2294060"/>
            </a:xfrm>
            <a:prstGeom prst="rect">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a:extLst>
              <a:ext uri="{FF2B5EF4-FFF2-40B4-BE49-F238E27FC236}">
                <a16:creationId xmlns:a16="http://schemas.microsoft.com/office/drawing/2014/main" id="{E1A26D20-69F8-4BBC-98C0-BEB470AB8284}"/>
              </a:ext>
            </a:extLst>
          </p:cNvPr>
          <p:cNvSpPr/>
          <p:nvPr/>
        </p:nvSpPr>
        <p:spPr>
          <a:xfrm>
            <a:off x="0" y="0"/>
            <a:ext cx="6095999" cy="22911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547B6BC-4B2A-4001-9634-47473F82701E}"/>
              </a:ext>
            </a:extLst>
          </p:cNvPr>
          <p:cNvSpPr>
            <a:spLocks noGrp="1"/>
          </p:cNvSpPr>
          <p:nvPr>
            <p:ph type="title"/>
          </p:nvPr>
        </p:nvSpPr>
        <p:spPr>
          <a:xfrm>
            <a:off x="484552" y="457200"/>
            <a:ext cx="5211519" cy="1600200"/>
          </a:xfrm>
        </p:spPr>
        <p:txBody>
          <a:bodyPr anchor="b">
            <a:normAutofit/>
          </a:bodyPr>
          <a:lstStyle>
            <a:lvl1pPr>
              <a:defRPr sz="36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0497D074-2CCB-4AB8-A7A0-7847D3C1EF8A}"/>
              </a:ext>
            </a:extLst>
          </p:cNvPr>
          <p:cNvSpPr>
            <a:spLocks noGrp="1"/>
          </p:cNvSpPr>
          <p:nvPr>
            <p:ph type="pic" idx="1"/>
          </p:nvPr>
        </p:nvSpPr>
        <p:spPr>
          <a:xfrm>
            <a:off x="6270162" y="457201"/>
            <a:ext cx="5085226"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51FB94BD-D906-4213-9F31-1BE17A86F926}"/>
              </a:ext>
            </a:extLst>
          </p:cNvPr>
          <p:cNvSpPr>
            <a:spLocks noGrp="1"/>
          </p:cNvSpPr>
          <p:nvPr>
            <p:ph type="body" sz="half" idx="2"/>
          </p:nvPr>
        </p:nvSpPr>
        <p:spPr>
          <a:xfrm>
            <a:off x="484552" y="2514600"/>
            <a:ext cx="5211519" cy="3354388"/>
          </a:xfrm>
        </p:spPr>
        <p:txBody>
          <a:bodyPr>
            <a:normAutofit/>
          </a:bodyPr>
          <a:lstStyle>
            <a:lvl1pPr marL="0" indent="0">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C1B8431-70CB-4E9F-8A49-CDFF18554212}"/>
              </a:ext>
            </a:extLst>
          </p:cNvPr>
          <p:cNvSpPr>
            <a:spLocks noGrp="1"/>
          </p:cNvSpPr>
          <p:nvPr>
            <p:ph type="dt" sz="half" idx="10"/>
          </p:nvPr>
        </p:nvSpPr>
        <p:spPr/>
        <p:txBody>
          <a:bodyPr/>
          <a:lstStyle/>
          <a:p>
            <a:fld id="{D162FE45-CC1E-47DB-8B82-6CF0636FBDB8}" type="datetime1">
              <a:rPr lang="en-US" smtClean="0"/>
              <a:t>8/23/24</a:t>
            </a:fld>
            <a:endParaRPr lang="en-US"/>
          </a:p>
        </p:txBody>
      </p:sp>
      <p:sp>
        <p:nvSpPr>
          <p:cNvPr id="6" name="Footer Placeholder 5">
            <a:extLst>
              <a:ext uri="{FF2B5EF4-FFF2-40B4-BE49-F238E27FC236}">
                <a16:creationId xmlns:a16="http://schemas.microsoft.com/office/drawing/2014/main" id="{ADD2F293-170E-410E-88BF-187A63C5E05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BED93A2-588D-43B5-B6FA-0B7892E6E138}"/>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42867738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A26A151-13BF-4305-A6DC-9DC7C9877195}"/>
              </a:ext>
            </a:extLst>
          </p:cNvPr>
          <p:cNvSpPr/>
          <p:nvPr/>
        </p:nvSpPr>
        <p:spPr>
          <a:xfrm>
            <a:off x="0" y="0"/>
            <a:ext cx="12192000" cy="22911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a:extLst>
              <a:ext uri="{FF2B5EF4-FFF2-40B4-BE49-F238E27FC236}">
                <a16:creationId xmlns:a16="http://schemas.microsoft.com/office/drawing/2014/main" id="{3DEE6AE3-3BCC-4B3B-AC4E-60F91014449A}"/>
              </a:ext>
            </a:extLst>
          </p:cNvPr>
          <p:cNvSpPr>
            <a:spLocks noGrp="1"/>
          </p:cNvSpPr>
          <p:nvPr>
            <p:ph type="title"/>
          </p:nvPr>
        </p:nvSpPr>
        <p:spPr>
          <a:xfrm>
            <a:off x="484552" y="365125"/>
            <a:ext cx="10869248" cy="1687513"/>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84CB514A-E7EA-41A8-ADBA-85CA1DF6D349}"/>
              </a:ext>
            </a:extLst>
          </p:cNvPr>
          <p:cNvSpPr>
            <a:spLocks noGrp="1"/>
          </p:cNvSpPr>
          <p:nvPr>
            <p:ph type="body" idx="1"/>
          </p:nvPr>
        </p:nvSpPr>
        <p:spPr>
          <a:xfrm>
            <a:off x="484552" y="2576513"/>
            <a:ext cx="10869248" cy="360045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319CB0BD-D6E3-4B3D-BCBB-6FECA5D6323C}"/>
              </a:ext>
            </a:extLst>
          </p:cNvPr>
          <p:cNvSpPr>
            <a:spLocks noGrp="1"/>
          </p:cNvSpPr>
          <p:nvPr>
            <p:ph type="dt" sz="half" idx="2"/>
          </p:nvPr>
        </p:nvSpPr>
        <p:spPr>
          <a:xfrm>
            <a:off x="146221" y="6357208"/>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51FC8E16-3C03-4238-9C6F-B34F3D10F77E}" type="datetime1">
              <a:rPr lang="en-US" smtClean="0"/>
              <a:t>8/23/24</a:t>
            </a:fld>
            <a:endParaRPr lang="en-US" dirty="0"/>
          </a:p>
        </p:txBody>
      </p:sp>
      <p:sp>
        <p:nvSpPr>
          <p:cNvPr id="5" name="Footer Placeholder 4">
            <a:extLst>
              <a:ext uri="{FF2B5EF4-FFF2-40B4-BE49-F238E27FC236}">
                <a16:creationId xmlns:a16="http://schemas.microsoft.com/office/drawing/2014/main" id="{A84147F7-B466-4892-BE27-876F947515C8}"/>
              </a:ext>
            </a:extLst>
          </p:cNvPr>
          <p:cNvSpPr>
            <a:spLocks noGrp="1"/>
          </p:cNvSpPr>
          <p:nvPr>
            <p:ph type="ftr" sz="quarter" idx="3"/>
          </p:nvPr>
        </p:nvSpPr>
        <p:spPr>
          <a:xfrm>
            <a:off x="6270162" y="6356350"/>
            <a:ext cx="4114800"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264B4FE0-65CC-4435-A6AF-150E52F35BB8}"/>
              </a:ext>
            </a:extLst>
          </p:cNvPr>
          <p:cNvSpPr>
            <a:spLocks noGrp="1"/>
          </p:cNvSpPr>
          <p:nvPr>
            <p:ph type="sldNum" sz="quarter" idx="4"/>
          </p:nvPr>
        </p:nvSpPr>
        <p:spPr>
          <a:xfrm>
            <a:off x="10764983" y="6356350"/>
            <a:ext cx="1280796"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F646F3F-274D-499B-ABBE-824EB4ABDC3D}" type="slidenum">
              <a:rPr lang="en-US" smtClean="0"/>
              <a:pPr/>
              <a:t>‹#›</a:t>
            </a:fld>
            <a:endParaRPr lang="en-US" dirty="0"/>
          </a:p>
        </p:txBody>
      </p:sp>
    </p:spTree>
    <p:extLst>
      <p:ext uri="{BB962C8B-B14F-4D97-AF65-F5344CB8AC3E}">
        <p14:creationId xmlns:p14="http://schemas.microsoft.com/office/powerpoint/2010/main" val="2384761619"/>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72" r:id="rId6"/>
    <p:sldLayoutId id="2147483667" r:id="rId7"/>
    <p:sldLayoutId id="2147483668" r:id="rId8"/>
    <p:sldLayoutId id="2147483669" r:id="rId9"/>
    <p:sldLayoutId id="2147483671" r:id="rId10"/>
    <p:sldLayoutId id="2147483670" r:id="rId11"/>
  </p:sldLayoutIdLst>
  <p:hf sldNum="0" hdr="0" ftr="0" dt="0"/>
  <p:txStyles>
    <p:titleStyle>
      <a:lvl1pPr algn="l" defTabSz="914400" rtl="0" eaLnBrk="1" latinLnBrk="0" hangingPunct="1">
        <a:lnSpc>
          <a:spcPct val="100000"/>
        </a:lnSpc>
        <a:spcBef>
          <a:spcPct val="0"/>
        </a:spcBef>
        <a:buNone/>
        <a:defRPr sz="5400" kern="1200">
          <a:solidFill>
            <a:schemeClr val="bg1"/>
          </a:solidFill>
          <a:latin typeface="+mj-lt"/>
          <a:ea typeface="+mj-ea"/>
          <a:cs typeface="+mj-cs"/>
        </a:defRPr>
      </a:lvl1pPr>
    </p:titleStyle>
    <p:bodyStyle>
      <a:lvl1pPr marL="0" indent="0" algn="l" defTabSz="914400" rtl="0" eaLnBrk="1" latinLnBrk="0" hangingPunct="1">
        <a:lnSpc>
          <a:spcPct val="12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0" algn="l" defTabSz="914400" rtl="0" eaLnBrk="1" latinLnBrk="0" hangingPunct="1">
        <a:lnSpc>
          <a:spcPct val="120000"/>
        </a:lnSpc>
        <a:spcBef>
          <a:spcPts val="500"/>
        </a:spcBef>
        <a:buFont typeface="Arial" panose="020B0604020202020204" pitchFamily="34" charset="0"/>
        <a:buNone/>
        <a:defRPr sz="1800" kern="1200">
          <a:solidFill>
            <a:schemeClr val="tx1"/>
          </a:solidFill>
          <a:latin typeface="+mn-lt"/>
          <a:ea typeface="+mn-ea"/>
          <a:cs typeface="+mn-cs"/>
        </a:defRPr>
      </a:lvl2pPr>
      <a:lvl3pPr marL="457200" indent="0" algn="l" defTabSz="914400" rtl="0" eaLnBrk="1" latinLnBrk="0" hangingPunct="1">
        <a:lnSpc>
          <a:spcPct val="120000"/>
        </a:lnSpc>
        <a:spcBef>
          <a:spcPts val="500"/>
        </a:spcBef>
        <a:buFont typeface="Arial" panose="020B0604020202020204" pitchFamily="34" charset="0"/>
        <a:buNone/>
        <a:defRPr sz="1600" kern="1200">
          <a:solidFill>
            <a:schemeClr val="tx1"/>
          </a:solidFill>
          <a:latin typeface="+mn-lt"/>
          <a:ea typeface="+mn-ea"/>
          <a:cs typeface="+mn-cs"/>
        </a:defRPr>
      </a:lvl3pPr>
      <a:lvl4pPr marL="685800" indent="0" algn="l" defTabSz="914400" rtl="0" eaLnBrk="1" latinLnBrk="0" hangingPunct="1">
        <a:lnSpc>
          <a:spcPct val="120000"/>
        </a:lnSpc>
        <a:spcBef>
          <a:spcPts val="500"/>
        </a:spcBef>
        <a:buFont typeface="Arial" panose="020B0604020202020204" pitchFamily="34" charset="0"/>
        <a:buNone/>
        <a:defRPr sz="1400" kern="1200">
          <a:solidFill>
            <a:schemeClr val="tx1"/>
          </a:solidFill>
          <a:latin typeface="+mn-lt"/>
          <a:ea typeface="+mn-ea"/>
          <a:cs typeface="+mn-cs"/>
        </a:defRPr>
      </a:lvl4pPr>
      <a:lvl5pPr marL="914400" indent="0" algn="l" defTabSz="914400" rtl="0" eaLnBrk="1" latinLnBrk="0" hangingPunct="1">
        <a:lnSpc>
          <a:spcPct val="120000"/>
        </a:lnSpc>
        <a:spcBef>
          <a:spcPts val="5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9648FCA-6491-40B4-8F5B-BD5922F4860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83EE1B5-098A-4EDA-9ED9-CED98FB3A4F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DE7EACF-13B8-4262-B44F-E0F42E1255A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16E46F-D7D6-4280-815F-E9ABC68115AC}" type="datetimeFigureOut">
              <a:rPr lang="en-US" smtClean="0"/>
              <a:t>8/23/24</a:t>
            </a:fld>
            <a:endParaRPr lang="en-US"/>
          </a:p>
        </p:txBody>
      </p:sp>
      <p:sp>
        <p:nvSpPr>
          <p:cNvPr id="5" name="Footer Placeholder 4">
            <a:extLst>
              <a:ext uri="{FF2B5EF4-FFF2-40B4-BE49-F238E27FC236}">
                <a16:creationId xmlns:a16="http://schemas.microsoft.com/office/drawing/2014/main" id="{6D1410F9-2C2B-4CB7-B0D6-BB19D67A243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897B0D7-B810-4C4A-9451-0CBAA8ED142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EE728F-77E6-44CF-B0D9-58BBE3FAC284}" type="slidenum">
              <a:rPr lang="en-US" smtClean="0"/>
              <a:t>‹#›</a:t>
            </a:fld>
            <a:endParaRPr lang="en-US"/>
          </a:p>
        </p:txBody>
      </p:sp>
    </p:spTree>
    <p:extLst>
      <p:ext uri="{BB962C8B-B14F-4D97-AF65-F5344CB8AC3E}">
        <p14:creationId xmlns:p14="http://schemas.microsoft.com/office/powerpoint/2010/main" val="3024963020"/>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4.tiff"/></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7.tiff"/></Relationships>
</file>

<file path=ppt/slides/_rels/slide7.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0.tiff"/></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199C44-ABFA-4022-9CAE-1EDE75702545}"/>
              </a:ext>
            </a:extLst>
          </p:cNvPr>
          <p:cNvSpPr>
            <a:spLocks noGrp="1"/>
          </p:cNvSpPr>
          <p:nvPr>
            <p:ph type="ctrTitle"/>
          </p:nvPr>
        </p:nvSpPr>
        <p:spPr>
          <a:xfrm>
            <a:off x="1094095" y="851517"/>
            <a:ext cx="5940584" cy="4679128"/>
          </a:xfrm>
        </p:spPr>
        <p:txBody>
          <a:bodyPr vert="horz" lIns="91440" tIns="45720" rIns="91440" bIns="45720" rtlCol="0" anchor="b">
            <a:normAutofit/>
          </a:bodyPr>
          <a:lstStyle/>
          <a:p>
            <a:pPr algn="l"/>
            <a:br>
              <a:rPr lang="en-US" b="1" kern="1200" dirty="0">
                <a:solidFill>
                  <a:schemeClr val="tx1"/>
                </a:solidFill>
                <a:highlight>
                  <a:srgbClr val="FFFF00"/>
                </a:highlight>
                <a:latin typeface="+mj-lt"/>
                <a:ea typeface="+mj-ea"/>
                <a:cs typeface="+mj-cs"/>
              </a:rPr>
            </a:br>
            <a:r>
              <a:rPr lang="en-US" b="1" dirty="0"/>
              <a:t> </a:t>
            </a:r>
            <a:r>
              <a:rPr lang="en-US" b="1" kern="1200" dirty="0">
                <a:latin typeface="+mj-lt"/>
                <a:ea typeface="+mj-ea"/>
                <a:cs typeface="+mj-cs"/>
              </a:rPr>
              <a:t> </a:t>
            </a:r>
            <a:br>
              <a:rPr lang="en-US" b="1" kern="1200" dirty="0">
                <a:solidFill>
                  <a:schemeClr val="tx1"/>
                </a:solidFill>
                <a:highlight>
                  <a:srgbClr val="FFFF00"/>
                </a:highlight>
                <a:latin typeface="+mj-lt"/>
                <a:ea typeface="+mj-ea"/>
                <a:cs typeface="+mj-cs"/>
              </a:rPr>
            </a:br>
            <a:r>
              <a:rPr lang="en-US" b="1" kern="1200" dirty="0">
                <a:latin typeface="+mj-lt"/>
                <a:ea typeface="+mj-ea"/>
                <a:cs typeface="+mj-cs"/>
              </a:rPr>
              <a:t>Values and Scientific Objectivity</a:t>
            </a:r>
          </a:p>
        </p:txBody>
      </p:sp>
      <p:pic>
        <p:nvPicPr>
          <p:cNvPr id="9" name="Picture 8" descr="A picture containing symbol, font, logo, graphics&#10;&#10;Description automatically generated">
            <a:extLst>
              <a:ext uri="{FF2B5EF4-FFF2-40B4-BE49-F238E27FC236}">
                <a16:creationId xmlns:a16="http://schemas.microsoft.com/office/drawing/2014/main" id="{44200BF2-5BA2-7D5D-F231-4B4889B474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41366" y="2348883"/>
            <a:ext cx="3959651" cy="3657600"/>
          </a:xfrm>
          <a:prstGeom prst="rect">
            <a:avLst/>
          </a:prstGeom>
        </p:spPr>
      </p:pic>
      <p:sp>
        <p:nvSpPr>
          <p:cNvPr id="10" name="Parallelogram 9">
            <a:extLst>
              <a:ext uri="{FF2B5EF4-FFF2-40B4-BE49-F238E27FC236}">
                <a16:creationId xmlns:a16="http://schemas.microsoft.com/office/drawing/2014/main" id="{8DEF3D45-C484-4AA9-9C2A-EB2F650DE710}"/>
              </a:ext>
            </a:extLst>
          </p:cNvPr>
          <p:cNvSpPr/>
          <p:nvPr/>
        </p:nvSpPr>
        <p:spPr>
          <a:xfrm>
            <a:off x="-381000" y="410368"/>
            <a:ext cx="11049000" cy="1189832"/>
          </a:xfrm>
          <a:prstGeom prst="parallelogram">
            <a:avLst/>
          </a:prstGeom>
          <a:solidFill>
            <a:srgbClr val="147A2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San Serif"/>
                <a:ea typeface="+mn-ea"/>
                <a:cs typeface="+mn-cs"/>
              </a:rPr>
              <a:t>Illuminating Theology With Psychological Science</a:t>
            </a:r>
            <a:endParaRPr kumimoji="0" lang="en-US" sz="3200" b="0" i="0" u="none" strike="noStrike" kern="1200" cap="none" spc="0" normalizeH="0" baseline="0" noProof="0" dirty="0">
              <a:ln>
                <a:noFill/>
              </a:ln>
              <a:solidFill>
                <a:prstClr val="white"/>
              </a:solidFill>
              <a:effectLst/>
              <a:uLnTx/>
              <a:uFillTx/>
              <a:latin typeface="San Serif"/>
              <a:ea typeface="+mn-ea"/>
              <a:cs typeface="+mn-cs"/>
            </a:endParaRPr>
          </a:p>
        </p:txBody>
      </p:sp>
      <p:sp>
        <p:nvSpPr>
          <p:cNvPr id="4" name="Title 1">
            <a:extLst>
              <a:ext uri="{FF2B5EF4-FFF2-40B4-BE49-F238E27FC236}">
                <a16:creationId xmlns:a16="http://schemas.microsoft.com/office/drawing/2014/main" id="{C2636744-D0FB-A683-F37E-72470E711B66}"/>
              </a:ext>
            </a:extLst>
          </p:cNvPr>
          <p:cNvSpPr txBox="1">
            <a:spLocks/>
          </p:cNvSpPr>
          <p:nvPr/>
        </p:nvSpPr>
        <p:spPr>
          <a:xfrm>
            <a:off x="1094094" y="4152616"/>
            <a:ext cx="5001905" cy="917095"/>
          </a:xfrm>
          <a:prstGeom prst="rect">
            <a:avLst/>
          </a:prstGeom>
        </p:spPr>
        <p:txBody>
          <a:bodyPr vert="horz" lIns="91440" tIns="45720" rIns="91440" bIns="45720" rtlCol="0" anchor="t">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2400" b="1" i="0" u="none" strike="noStrike" kern="1200" cap="none" spc="0" normalizeH="0" baseline="0" noProof="0" dirty="0">
              <a:ln>
                <a:noFill/>
              </a:ln>
              <a:solidFill>
                <a:prstClr val="black">
                  <a:lumMod val="50000"/>
                  <a:lumOff val="50000"/>
                </a:prstClr>
              </a:solidFill>
              <a:effectLst/>
              <a:uLnTx/>
              <a:uFillTx/>
              <a:latin typeface="Calibri Light" panose="020F0302020204030204"/>
              <a:ea typeface="+mj-ea"/>
              <a:cs typeface="+mj-cs"/>
            </a:endParaRPr>
          </a:p>
        </p:txBody>
      </p:sp>
      <p:sp>
        <p:nvSpPr>
          <p:cNvPr id="3" name="TextBox 2">
            <a:extLst>
              <a:ext uri="{FF2B5EF4-FFF2-40B4-BE49-F238E27FC236}">
                <a16:creationId xmlns:a16="http://schemas.microsoft.com/office/drawing/2014/main" id="{4653ABA5-EF85-C2DF-407D-E201B1EE5E3C}"/>
              </a:ext>
            </a:extLst>
          </p:cNvPr>
          <p:cNvSpPr txBox="1"/>
          <p:nvPr/>
        </p:nvSpPr>
        <p:spPr>
          <a:xfrm>
            <a:off x="991674" y="6220496"/>
            <a:ext cx="6043006" cy="276999"/>
          </a:xfrm>
          <a:prstGeom prst="rect">
            <a:avLst/>
          </a:prstGeom>
          <a:noFill/>
        </p:spPr>
        <p:txBody>
          <a:bodyPr wrap="square" rtlCol="0">
            <a:spAutoFit/>
          </a:bodyPr>
          <a:lstStyle/>
          <a:p>
            <a:r>
              <a:rPr lang="en-US" sz="1200" i="1" dirty="0"/>
              <a:t>This work was created by Michael </a:t>
            </a:r>
            <a:r>
              <a:rPr lang="en-US" sz="1200" i="1" dirty="0" err="1"/>
              <a:t>Prinzing</a:t>
            </a:r>
            <a:r>
              <a:rPr lang="en-US" sz="1200" i="1" dirty="0"/>
              <a:t> and is licensed under a CC-BY-NC-SA license.</a:t>
            </a:r>
          </a:p>
        </p:txBody>
      </p:sp>
    </p:spTree>
    <p:extLst>
      <p:ext uri="{BB962C8B-B14F-4D97-AF65-F5344CB8AC3E}">
        <p14:creationId xmlns:p14="http://schemas.microsoft.com/office/powerpoint/2010/main" val="9479034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40CFB5-108D-A95E-7616-5C655A842611}"/>
              </a:ext>
            </a:extLst>
          </p:cNvPr>
          <p:cNvSpPr txBox="1">
            <a:spLocks/>
          </p:cNvSpPr>
          <p:nvPr/>
        </p:nvSpPr>
        <p:spPr>
          <a:xfrm>
            <a:off x="206062" y="685800"/>
            <a:ext cx="11479428" cy="5486400"/>
          </a:xfrm>
          <a:prstGeom prst="rect">
            <a:avLst/>
          </a:prstGeom>
        </p:spPr>
        <p:txBody>
          <a:bodyPr>
            <a:noAutofit/>
          </a:bodyPr>
          <a:lstStyle>
            <a:lvl1pPr marL="0" indent="0" algn="l" defTabSz="914400" rtl="0" eaLnBrk="1" latinLnBrk="0" hangingPunct="1">
              <a:lnSpc>
                <a:spcPct val="12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0" algn="l" defTabSz="914400" rtl="0" eaLnBrk="1" latinLnBrk="0" hangingPunct="1">
              <a:lnSpc>
                <a:spcPct val="120000"/>
              </a:lnSpc>
              <a:spcBef>
                <a:spcPts val="500"/>
              </a:spcBef>
              <a:buFont typeface="Arial" panose="020B0604020202020204" pitchFamily="34" charset="0"/>
              <a:buNone/>
              <a:defRPr sz="1800" kern="1200">
                <a:solidFill>
                  <a:schemeClr val="tx1"/>
                </a:solidFill>
                <a:latin typeface="+mn-lt"/>
                <a:ea typeface="+mn-ea"/>
                <a:cs typeface="+mn-cs"/>
              </a:defRPr>
            </a:lvl2pPr>
            <a:lvl3pPr marL="457200" indent="0" algn="l" defTabSz="914400" rtl="0" eaLnBrk="1" latinLnBrk="0" hangingPunct="1">
              <a:lnSpc>
                <a:spcPct val="120000"/>
              </a:lnSpc>
              <a:spcBef>
                <a:spcPts val="500"/>
              </a:spcBef>
              <a:buFont typeface="Arial" panose="020B0604020202020204" pitchFamily="34" charset="0"/>
              <a:buNone/>
              <a:defRPr sz="1600" kern="1200">
                <a:solidFill>
                  <a:schemeClr val="tx1"/>
                </a:solidFill>
                <a:latin typeface="+mn-lt"/>
                <a:ea typeface="+mn-ea"/>
                <a:cs typeface="+mn-cs"/>
              </a:defRPr>
            </a:lvl3pPr>
            <a:lvl4pPr marL="685800" indent="0" algn="l" defTabSz="914400" rtl="0" eaLnBrk="1" latinLnBrk="0" hangingPunct="1">
              <a:lnSpc>
                <a:spcPct val="120000"/>
              </a:lnSpc>
              <a:spcBef>
                <a:spcPts val="500"/>
              </a:spcBef>
              <a:buFont typeface="Arial" panose="020B0604020202020204" pitchFamily="34" charset="0"/>
              <a:buNone/>
              <a:defRPr sz="1400" kern="1200">
                <a:solidFill>
                  <a:schemeClr val="tx1"/>
                </a:solidFill>
                <a:latin typeface="+mn-lt"/>
                <a:ea typeface="+mn-ea"/>
                <a:cs typeface="+mn-cs"/>
              </a:defRPr>
            </a:lvl4pPr>
            <a:lvl5pPr marL="914400" indent="0" algn="l" defTabSz="914400" rtl="0" eaLnBrk="1" latinLnBrk="0" hangingPunct="1">
              <a:lnSpc>
                <a:spcPct val="120000"/>
              </a:lnSpc>
              <a:spcBef>
                <a:spcPts val="5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800100" indent="-571500" fontAlgn="base">
              <a:buFont typeface="+mj-lt"/>
              <a:buAutoNum type="arabicPeriod"/>
            </a:pPr>
            <a:r>
              <a:rPr lang="en-US" sz="3200" dirty="0"/>
              <a:t>Manipulable: enables prediction and intervention</a:t>
            </a:r>
          </a:p>
          <a:p>
            <a:pPr marL="800100" indent="-571500" fontAlgn="base">
              <a:buFont typeface="+mj-lt"/>
              <a:buAutoNum type="arabicPeriod"/>
            </a:pPr>
            <a:r>
              <a:rPr lang="en-US" sz="3200" dirty="0"/>
              <a:t>Convergent: arrived at via multiple avenues</a:t>
            </a:r>
          </a:p>
          <a:p>
            <a:pPr marL="800100" indent="-571500" fontAlgn="base">
              <a:buFont typeface="+mj-lt"/>
              <a:buAutoNum type="arabicPeriod"/>
            </a:pPr>
            <a:r>
              <a:rPr lang="en-US" sz="3200" dirty="0"/>
              <a:t>Value-free: not influenced by values</a:t>
            </a:r>
          </a:p>
          <a:p>
            <a:pPr marL="800100" indent="-571500" fontAlgn="base">
              <a:buFont typeface="+mj-lt"/>
              <a:buAutoNum type="arabicPeriod"/>
            </a:pPr>
            <a:r>
              <a:rPr lang="en-US" sz="3200" dirty="0"/>
              <a:t>Value-neutral: balanced between competing values</a:t>
            </a:r>
          </a:p>
          <a:p>
            <a:pPr marL="800100" indent="-571500" fontAlgn="base">
              <a:buFont typeface="+mj-lt"/>
              <a:buAutoNum type="arabicPeriod"/>
            </a:pPr>
            <a:r>
              <a:rPr lang="en-US" sz="3200" dirty="0"/>
              <a:t>Detached: distanced from individual concerns</a:t>
            </a:r>
          </a:p>
          <a:p>
            <a:pPr marL="800100" indent="-571500" fontAlgn="base">
              <a:buFont typeface="+mj-lt"/>
              <a:buAutoNum type="arabicPeriod"/>
            </a:pPr>
            <a:r>
              <a:rPr lang="en-US" sz="3200" dirty="0"/>
              <a:t>Procedural: has the same result no matter who’s involved</a:t>
            </a:r>
          </a:p>
          <a:p>
            <a:pPr marL="800100" indent="-571500" fontAlgn="base">
              <a:buFont typeface="+mj-lt"/>
              <a:buAutoNum type="arabicPeriod"/>
            </a:pPr>
            <a:r>
              <a:rPr lang="en-US" sz="3200" dirty="0"/>
              <a:t>Concordant: agreement among competent judges</a:t>
            </a:r>
          </a:p>
          <a:p>
            <a:pPr marL="800100" indent="-571500" fontAlgn="base">
              <a:buFont typeface="+mj-lt"/>
              <a:buAutoNum type="arabicPeriod"/>
            </a:pPr>
            <a:r>
              <a:rPr lang="en-US" sz="3200" dirty="0"/>
              <a:t>Interactive: agreement after open debate</a:t>
            </a:r>
          </a:p>
        </p:txBody>
      </p:sp>
    </p:spTree>
    <p:extLst>
      <p:ext uri="{BB962C8B-B14F-4D97-AF65-F5344CB8AC3E}">
        <p14:creationId xmlns:p14="http://schemas.microsoft.com/office/powerpoint/2010/main" val="2830951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40CFB5-108D-A95E-7616-5C655A842611}"/>
              </a:ext>
            </a:extLst>
          </p:cNvPr>
          <p:cNvSpPr txBox="1">
            <a:spLocks/>
          </p:cNvSpPr>
          <p:nvPr/>
        </p:nvSpPr>
        <p:spPr>
          <a:xfrm>
            <a:off x="206062" y="685800"/>
            <a:ext cx="11479428" cy="5486400"/>
          </a:xfrm>
          <a:prstGeom prst="rect">
            <a:avLst/>
          </a:prstGeom>
        </p:spPr>
        <p:txBody>
          <a:bodyPr>
            <a:noAutofit/>
          </a:bodyPr>
          <a:lstStyle>
            <a:lvl1pPr marL="0" indent="0" algn="l" defTabSz="914400" rtl="0" eaLnBrk="1" latinLnBrk="0" hangingPunct="1">
              <a:lnSpc>
                <a:spcPct val="12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0" algn="l" defTabSz="914400" rtl="0" eaLnBrk="1" latinLnBrk="0" hangingPunct="1">
              <a:lnSpc>
                <a:spcPct val="120000"/>
              </a:lnSpc>
              <a:spcBef>
                <a:spcPts val="500"/>
              </a:spcBef>
              <a:buFont typeface="Arial" panose="020B0604020202020204" pitchFamily="34" charset="0"/>
              <a:buNone/>
              <a:defRPr sz="1800" kern="1200">
                <a:solidFill>
                  <a:schemeClr val="tx1"/>
                </a:solidFill>
                <a:latin typeface="+mn-lt"/>
                <a:ea typeface="+mn-ea"/>
                <a:cs typeface="+mn-cs"/>
              </a:defRPr>
            </a:lvl2pPr>
            <a:lvl3pPr marL="457200" indent="0" algn="l" defTabSz="914400" rtl="0" eaLnBrk="1" latinLnBrk="0" hangingPunct="1">
              <a:lnSpc>
                <a:spcPct val="120000"/>
              </a:lnSpc>
              <a:spcBef>
                <a:spcPts val="500"/>
              </a:spcBef>
              <a:buFont typeface="Arial" panose="020B0604020202020204" pitchFamily="34" charset="0"/>
              <a:buNone/>
              <a:defRPr sz="1600" kern="1200">
                <a:solidFill>
                  <a:schemeClr val="tx1"/>
                </a:solidFill>
                <a:latin typeface="+mn-lt"/>
                <a:ea typeface="+mn-ea"/>
                <a:cs typeface="+mn-cs"/>
              </a:defRPr>
            </a:lvl3pPr>
            <a:lvl4pPr marL="685800" indent="0" algn="l" defTabSz="914400" rtl="0" eaLnBrk="1" latinLnBrk="0" hangingPunct="1">
              <a:lnSpc>
                <a:spcPct val="120000"/>
              </a:lnSpc>
              <a:spcBef>
                <a:spcPts val="500"/>
              </a:spcBef>
              <a:buFont typeface="Arial" panose="020B0604020202020204" pitchFamily="34" charset="0"/>
              <a:buNone/>
              <a:defRPr sz="1400" kern="1200">
                <a:solidFill>
                  <a:schemeClr val="tx1"/>
                </a:solidFill>
                <a:latin typeface="+mn-lt"/>
                <a:ea typeface="+mn-ea"/>
                <a:cs typeface="+mn-cs"/>
              </a:defRPr>
            </a:lvl4pPr>
            <a:lvl5pPr marL="914400" indent="0" algn="l" defTabSz="914400" rtl="0" eaLnBrk="1" latinLnBrk="0" hangingPunct="1">
              <a:lnSpc>
                <a:spcPct val="120000"/>
              </a:lnSpc>
              <a:spcBef>
                <a:spcPts val="5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800100" indent="-571500" fontAlgn="base">
              <a:buFont typeface="+mj-lt"/>
              <a:buAutoNum type="arabicPeriod"/>
            </a:pPr>
            <a:r>
              <a:rPr lang="en-US" sz="3200" dirty="0"/>
              <a:t>Manipulable: enables prediction and intervention</a:t>
            </a:r>
          </a:p>
          <a:p>
            <a:pPr marL="800100" indent="-571500" fontAlgn="base">
              <a:buFont typeface="+mj-lt"/>
              <a:buAutoNum type="arabicPeriod"/>
            </a:pPr>
            <a:r>
              <a:rPr lang="en-US" sz="3200" dirty="0"/>
              <a:t>Convergent: arrived at via multiple avenues</a:t>
            </a:r>
          </a:p>
          <a:p>
            <a:pPr marL="800100" indent="-571500" fontAlgn="base">
              <a:buFont typeface="+mj-lt"/>
              <a:buAutoNum type="arabicPeriod"/>
            </a:pPr>
            <a:r>
              <a:rPr lang="en-US" sz="3200" dirty="0"/>
              <a:t>Value-free: not influenced by values</a:t>
            </a:r>
          </a:p>
          <a:p>
            <a:pPr marL="800100" indent="-571500" fontAlgn="base">
              <a:buFont typeface="+mj-lt"/>
              <a:buAutoNum type="arabicPeriod"/>
            </a:pPr>
            <a:r>
              <a:rPr lang="en-US" sz="3200" dirty="0"/>
              <a:t>Value-neutral: balanced between competing values</a:t>
            </a:r>
          </a:p>
          <a:p>
            <a:pPr marL="800100" indent="-571500" fontAlgn="base">
              <a:buFont typeface="+mj-lt"/>
              <a:buAutoNum type="arabicPeriod"/>
            </a:pPr>
            <a:r>
              <a:rPr lang="en-US" sz="3200" dirty="0"/>
              <a:t>Detached: distanced from individual concerns</a:t>
            </a:r>
          </a:p>
          <a:p>
            <a:pPr marL="800100" indent="-571500" fontAlgn="base">
              <a:buFont typeface="+mj-lt"/>
              <a:buAutoNum type="arabicPeriod"/>
            </a:pPr>
            <a:r>
              <a:rPr lang="en-US" sz="3200" dirty="0"/>
              <a:t>Procedural: has the same result no matter who’s involved</a:t>
            </a:r>
          </a:p>
          <a:p>
            <a:pPr marL="800100" indent="-571500" fontAlgn="base">
              <a:buFont typeface="+mj-lt"/>
              <a:buAutoNum type="arabicPeriod"/>
            </a:pPr>
            <a:r>
              <a:rPr lang="en-US" sz="3200" dirty="0"/>
              <a:t>Concordant: agreement among competent judges</a:t>
            </a:r>
          </a:p>
          <a:p>
            <a:pPr marL="800100" indent="-571500" fontAlgn="base">
              <a:buFont typeface="+mj-lt"/>
              <a:buAutoNum type="arabicPeriod"/>
            </a:pPr>
            <a:r>
              <a:rPr lang="en-US" sz="3200" dirty="0"/>
              <a:t>Interactive: agreement after open debate</a:t>
            </a:r>
          </a:p>
        </p:txBody>
      </p:sp>
      <p:sp>
        <p:nvSpPr>
          <p:cNvPr id="2" name="Rectangle 1">
            <a:extLst>
              <a:ext uri="{FF2B5EF4-FFF2-40B4-BE49-F238E27FC236}">
                <a16:creationId xmlns:a16="http://schemas.microsoft.com/office/drawing/2014/main" id="{F28EEE68-1131-1CF8-CD2B-863D133E3DFA}"/>
              </a:ext>
            </a:extLst>
          </p:cNvPr>
          <p:cNvSpPr/>
          <p:nvPr/>
        </p:nvSpPr>
        <p:spPr>
          <a:xfrm>
            <a:off x="206062" y="450761"/>
            <a:ext cx="11578107" cy="16613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59DCEC85-DF94-AE3F-9988-B82FF74F3426}"/>
              </a:ext>
            </a:extLst>
          </p:cNvPr>
          <p:cNvSpPr/>
          <p:nvPr/>
        </p:nvSpPr>
        <p:spPr>
          <a:xfrm>
            <a:off x="407831" y="3428999"/>
            <a:ext cx="11578107" cy="29782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07309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5C4570F-D879-3810-4019-FFEF07EBA1B6}"/>
              </a:ext>
            </a:extLst>
          </p:cNvPr>
          <p:cNvSpPr txBox="1"/>
          <p:nvPr/>
        </p:nvSpPr>
        <p:spPr>
          <a:xfrm>
            <a:off x="2193329" y="1089735"/>
            <a:ext cx="7805342" cy="1015663"/>
          </a:xfrm>
          <a:prstGeom prst="rect">
            <a:avLst/>
          </a:prstGeom>
          <a:noFill/>
        </p:spPr>
        <p:txBody>
          <a:bodyPr wrap="none" rtlCol="0">
            <a:spAutoFit/>
          </a:bodyPr>
          <a:lstStyle/>
          <a:p>
            <a:r>
              <a:rPr lang="en-US" sz="6000" dirty="0"/>
              <a:t>Evaluative concepts</a:t>
            </a:r>
          </a:p>
        </p:txBody>
      </p:sp>
      <p:sp>
        <p:nvSpPr>
          <p:cNvPr id="3" name="TextBox 2">
            <a:extLst>
              <a:ext uri="{FF2B5EF4-FFF2-40B4-BE49-F238E27FC236}">
                <a16:creationId xmlns:a16="http://schemas.microsoft.com/office/drawing/2014/main" id="{C40DDAFE-D9D2-3D21-1392-D549157F3768}"/>
              </a:ext>
            </a:extLst>
          </p:cNvPr>
          <p:cNvSpPr txBox="1"/>
          <p:nvPr/>
        </p:nvSpPr>
        <p:spPr>
          <a:xfrm>
            <a:off x="2070026" y="3217825"/>
            <a:ext cx="3085075" cy="2431435"/>
          </a:xfrm>
          <a:prstGeom prst="rect">
            <a:avLst/>
          </a:prstGeom>
          <a:noFill/>
        </p:spPr>
        <p:txBody>
          <a:bodyPr wrap="none" rtlCol="0">
            <a:spAutoFit/>
          </a:bodyPr>
          <a:lstStyle/>
          <a:p>
            <a:pPr algn="ctr"/>
            <a:r>
              <a:rPr lang="en-US" sz="4400" dirty="0"/>
              <a:t>Thin</a:t>
            </a:r>
          </a:p>
          <a:p>
            <a:pPr marL="571500" indent="-571500">
              <a:buFont typeface="Arial" panose="020B0604020202020204" pitchFamily="34" charset="0"/>
              <a:buChar char="•"/>
            </a:pPr>
            <a:r>
              <a:rPr lang="en-US" sz="3200" dirty="0"/>
              <a:t>Good/bad</a:t>
            </a:r>
          </a:p>
          <a:p>
            <a:pPr marL="571500" indent="-571500">
              <a:buFont typeface="Arial" panose="020B0604020202020204" pitchFamily="34" charset="0"/>
              <a:buChar char="•"/>
            </a:pPr>
            <a:r>
              <a:rPr lang="en-US" sz="3200" dirty="0"/>
              <a:t>Right/wrong</a:t>
            </a:r>
          </a:p>
          <a:p>
            <a:endParaRPr lang="en-US" sz="4400" dirty="0"/>
          </a:p>
        </p:txBody>
      </p:sp>
      <p:sp>
        <p:nvSpPr>
          <p:cNvPr id="4" name="TextBox 3">
            <a:extLst>
              <a:ext uri="{FF2B5EF4-FFF2-40B4-BE49-F238E27FC236}">
                <a16:creationId xmlns:a16="http://schemas.microsoft.com/office/drawing/2014/main" id="{A9277B75-6024-4346-C98C-6A7E8BF05918}"/>
              </a:ext>
            </a:extLst>
          </p:cNvPr>
          <p:cNvSpPr txBox="1"/>
          <p:nvPr/>
        </p:nvSpPr>
        <p:spPr>
          <a:xfrm>
            <a:off x="7802041" y="3217825"/>
            <a:ext cx="2899127" cy="2246769"/>
          </a:xfrm>
          <a:prstGeom prst="rect">
            <a:avLst/>
          </a:prstGeom>
          <a:noFill/>
        </p:spPr>
        <p:txBody>
          <a:bodyPr wrap="none" rtlCol="0">
            <a:spAutoFit/>
          </a:bodyPr>
          <a:lstStyle/>
          <a:p>
            <a:pPr algn="ctr"/>
            <a:r>
              <a:rPr lang="en-US" sz="4400" dirty="0"/>
              <a:t>Thick</a:t>
            </a:r>
          </a:p>
          <a:p>
            <a:pPr marL="571500" indent="-571500">
              <a:buFont typeface="Arial" panose="020B0604020202020204" pitchFamily="34" charset="0"/>
              <a:buChar char="•"/>
            </a:pPr>
            <a:r>
              <a:rPr lang="en-US" sz="3200" dirty="0"/>
              <a:t>Courage</a:t>
            </a:r>
          </a:p>
          <a:p>
            <a:pPr marL="571500" indent="-571500">
              <a:buFont typeface="Arial" panose="020B0604020202020204" pitchFamily="34" charset="0"/>
              <a:buChar char="•"/>
            </a:pPr>
            <a:r>
              <a:rPr lang="en-US" sz="3200" dirty="0"/>
              <a:t>Aggression</a:t>
            </a:r>
          </a:p>
          <a:p>
            <a:pPr marL="571500" indent="-571500">
              <a:buFont typeface="Arial" panose="020B0604020202020204" pitchFamily="34" charset="0"/>
              <a:buChar char="•"/>
            </a:pPr>
            <a:r>
              <a:rPr lang="en-US" sz="3200" dirty="0"/>
              <a:t>Well-being</a:t>
            </a:r>
          </a:p>
        </p:txBody>
      </p:sp>
      <p:cxnSp>
        <p:nvCxnSpPr>
          <p:cNvPr id="5" name="Straight Connector 4">
            <a:extLst>
              <a:ext uri="{FF2B5EF4-FFF2-40B4-BE49-F238E27FC236}">
                <a16:creationId xmlns:a16="http://schemas.microsoft.com/office/drawing/2014/main" id="{3225BB57-593A-D8A8-D4B5-FDFF464F04D4}"/>
              </a:ext>
            </a:extLst>
          </p:cNvPr>
          <p:cNvCxnSpPr>
            <a:stCxn id="2" idx="2"/>
            <a:endCxn id="3" idx="0"/>
          </p:cNvCxnSpPr>
          <p:nvPr/>
        </p:nvCxnSpPr>
        <p:spPr>
          <a:xfrm flipH="1">
            <a:off x="3612564" y="2105398"/>
            <a:ext cx="2483436" cy="111242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83F9999B-04AB-49C9-1CC8-F84C42ABA40A}"/>
              </a:ext>
            </a:extLst>
          </p:cNvPr>
          <p:cNvCxnSpPr>
            <a:cxnSpLocks/>
            <a:stCxn id="2" idx="2"/>
            <a:endCxn id="4" idx="0"/>
          </p:cNvCxnSpPr>
          <p:nvPr/>
        </p:nvCxnSpPr>
        <p:spPr>
          <a:xfrm>
            <a:off x="6096000" y="2105398"/>
            <a:ext cx="3155605" cy="111242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66846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letter of a person&#10;&#10;Description automatically generated with medium confidence">
            <a:extLst>
              <a:ext uri="{FF2B5EF4-FFF2-40B4-BE49-F238E27FC236}">
                <a16:creationId xmlns:a16="http://schemas.microsoft.com/office/drawing/2014/main" id="{D752431A-81AA-0417-C197-8D32BF4CFB91}"/>
              </a:ext>
            </a:extLst>
          </p:cNvPr>
          <p:cNvPicPr>
            <a:picLocks noChangeAspect="1"/>
          </p:cNvPicPr>
          <p:nvPr/>
        </p:nvPicPr>
        <p:blipFill rotWithShape="1">
          <a:blip r:embed="rId3"/>
          <a:srcRect l="4739"/>
          <a:stretch/>
        </p:blipFill>
        <p:spPr>
          <a:xfrm>
            <a:off x="6095998" y="3048"/>
            <a:ext cx="6096001" cy="6858000"/>
          </a:xfrm>
          <a:prstGeom prst="rect">
            <a:avLst/>
          </a:prstGeom>
        </p:spPr>
      </p:pic>
      <p:sp>
        <p:nvSpPr>
          <p:cNvPr id="3" name="Content Placeholder 2">
            <a:extLst>
              <a:ext uri="{FF2B5EF4-FFF2-40B4-BE49-F238E27FC236}">
                <a16:creationId xmlns:a16="http://schemas.microsoft.com/office/drawing/2014/main" id="{4048690D-48A9-8410-750F-C5DF94FA7874}"/>
              </a:ext>
            </a:extLst>
          </p:cNvPr>
          <p:cNvSpPr txBox="1">
            <a:spLocks/>
          </p:cNvSpPr>
          <p:nvPr/>
        </p:nvSpPr>
        <p:spPr>
          <a:xfrm>
            <a:off x="386368" y="1268478"/>
            <a:ext cx="5938016" cy="4321045"/>
          </a:xfrm>
          <a:prstGeom prst="rect">
            <a:avLst/>
          </a:prstGeom>
        </p:spPr>
        <p:txBody>
          <a:bodyPr vert="horz" lIns="91440" tIns="45720" rIns="91440" bIns="45720" rtlCol="0" anchor="ctr">
            <a:normAutofit fontScale="92500"/>
          </a:bodyPr>
          <a:lstStyle>
            <a:lvl1pPr marL="0" indent="0" algn="l" defTabSz="914400" rtl="0" eaLnBrk="1" latinLnBrk="0" hangingPunct="1">
              <a:lnSpc>
                <a:spcPct val="12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0" algn="l" defTabSz="914400" rtl="0" eaLnBrk="1" latinLnBrk="0" hangingPunct="1">
              <a:lnSpc>
                <a:spcPct val="120000"/>
              </a:lnSpc>
              <a:spcBef>
                <a:spcPts val="500"/>
              </a:spcBef>
              <a:buFont typeface="Arial" panose="020B0604020202020204" pitchFamily="34" charset="0"/>
              <a:buNone/>
              <a:defRPr sz="1800" kern="1200">
                <a:solidFill>
                  <a:schemeClr val="tx1"/>
                </a:solidFill>
                <a:latin typeface="+mn-lt"/>
                <a:ea typeface="+mn-ea"/>
                <a:cs typeface="+mn-cs"/>
              </a:defRPr>
            </a:lvl2pPr>
            <a:lvl3pPr marL="457200" indent="0" algn="l" defTabSz="914400" rtl="0" eaLnBrk="1" latinLnBrk="0" hangingPunct="1">
              <a:lnSpc>
                <a:spcPct val="120000"/>
              </a:lnSpc>
              <a:spcBef>
                <a:spcPts val="500"/>
              </a:spcBef>
              <a:buFont typeface="Arial" panose="020B0604020202020204" pitchFamily="34" charset="0"/>
              <a:buNone/>
              <a:defRPr sz="1600" kern="1200">
                <a:solidFill>
                  <a:schemeClr val="tx1"/>
                </a:solidFill>
                <a:latin typeface="+mn-lt"/>
                <a:ea typeface="+mn-ea"/>
                <a:cs typeface="+mn-cs"/>
              </a:defRPr>
            </a:lvl3pPr>
            <a:lvl4pPr marL="685800" indent="0" algn="l" defTabSz="914400" rtl="0" eaLnBrk="1" latinLnBrk="0" hangingPunct="1">
              <a:lnSpc>
                <a:spcPct val="120000"/>
              </a:lnSpc>
              <a:spcBef>
                <a:spcPts val="500"/>
              </a:spcBef>
              <a:buFont typeface="Arial" panose="020B0604020202020204" pitchFamily="34" charset="0"/>
              <a:buNone/>
              <a:defRPr sz="1400" kern="1200">
                <a:solidFill>
                  <a:schemeClr val="tx1"/>
                </a:solidFill>
                <a:latin typeface="+mn-lt"/>
                <a:ea typeface="+mn-ea"/>
                <a:cs typeface="+mn-cs"/>
              </a:defRPr>
            </a:lvl4pPr>
            <a:lvl5pPr marL="914400" indent="0" algn="l" defTabSz="914400" rtl="0" eaLnBrk="1" latinLnBrk="0" hangingPunct="1">
              <a:lnSpc>
                <a:spcPct val="120000"/>
              </a:lnSpc>
              <a:spcBef>
                <a:spcPts val="5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4300" dirty="0"/>
              <a:t>To reveal “what actions lead to well-being, to positive individuals, to flourishing communities, and to a just society.”</a:t>
            </a:r>
            <a:endParaRPr lang="en-US" sz="1900" dirty="0"/>
          </a:p>
        </p:txBody>
      </p:sp>
    </p:spTree>
    <p:extLst>
      <p:ext uri="{BB962C8B-B14F-4D97-AF65-F5344CB8AC3E}">
        <p14:creationId xmlns:p14="http://schemas.microsoft.com/office/powerpoint/2010/main" val="3216033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3FCCC803-97FF-FADB-D59C-41C15358C260}"/>
              </a:ext>
            </a:extLst>
          </p:cNvPr>
          <p:cNvSpPr txBox="1">
            <a:spLocks/>
          </p:cNvSpPr>
          <p:nvPr/>
        </p:nvSpPr>
        <p:spPr>
          <a:xfrm>
            <a:off x="467360" y="979943"/>
            <a:ext cx="6543039" cy="4898114"/>
          </a:xfrm>
          <a:prstGeom prst="rect">
            <a:avLst/>
          </a:prstGeom>
        </p:spPr>
        <p:txBody>
          <a:bodyPr>
            <a:normAutofit fontScale="70000" lnSpcReduction="20000"/>
          </a:bodyPr>
          <a:lstStyle>
            <a:lvl1pPr marL="0" indent="0" algn="l" defTabSz="914400" rtl="0" eaLnBrk="1" latinLnBrk="0" hangingPunct="1">
              <a:lnSpc>
                <a:spcPct val="12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0" algn="l" defTabSz="914400" rtl="0" eaLnBrk="1" latinLnBrk="0" hangingPunct="1">
              <a:lnSpc>
                <a:spcPct val="120000"/>
              </a:lnSpc>
              <a:spcBef>
                <a:spcPts val="500"/>
              </a:spcBef>
              <a:buFont typeface="Arial" panose="020B0604020202020204" pitchFamily="34" charset="0"/>
              <a:buNone/>
              <a:defRPr sz="1800" kern="1200">
                <a:solidFill>
                  <a:schemeClr val="tx1"/>
                </a:solidFill>
                <a:latin typeface="+mn-lt"/>
                <a:ea typeface="+mn-ea"/>
                <a:cs typeface="+mn-cs"/>
              </a:defRPr>
            </a:lvl2pPr>
            <a:lvl3pPr marL="457200" indent="0" algn="l" defTabSz="914400" rtl="0" eaLnBrk="1" latinLnBrk="0" hangingPunct="1">
              <a:lnSpc>
                <a:spcPct val="120000"/>
              </a:lnSpc>
              <a:spcBef>
                <a:spcPts val="500"/>
              </a:spcBef>
              <a:buFont typeface="Arial" panose="020B0604020202020204" pitchFamily="34" charset="0"/>
              <a:buNone/>
              <a:defRPr sz="1600" kern="1200">
                <a:solidFill>
                  <a:schemeClr val="tx1"/>
                </a:solidFill>
                <a:latin typeface="+mn-lt"/>
                <a:ea typeface="+mn-ea"/>
                <a:cs typeface="+mn-cs"/>
              </a:defRPr>
            </a:lvl3pPr>
            <a:lvl4pPr marL="685800" indent="0" algn="l" defTabSz="914400" rtl="0" eaLnBrk="1" latinLnBrk="0" hangingPunct="1">
              <a:lnSpc>
                <a:spcPct val="120000"/>
              </a:lnSpc>
              <a:spcBef>
                <a:spcPts val="500"/>
              </a:spcBef>
              <a:buFont typeface="Arial" panose="020B0604020202020204" pitchFamily="34" charset="0"/>
              <a:buNone/>
              <a:defRPr sz="1400" kern="1200">
                <a:solidFill>
                  <a:schemeClr val="tx1"/>
                </a:solidFill>
                <a:latin typeface="+mn-lt"/>
                <a:ea typeface="+mn-ea"/>
                <a:cs typeface="+mn-cs"/>
              </a:defRPr>
            </a:lvl4pPr>
            <a:lvl5pPr marL="914400" indent="0" algn="l" defTabSz="914400" rtl="0" eaLnBrk="1" latinLnBrk="0" hangingPunct="1">
              <a:lnSpc>
                <a:spcPct val="120000"/>
              </a:lnSpc>
              <a:spcBef>
                <a:spcPts val="5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5800" dirty="0"/>
              <a:t>“My view of positive psychology is that it describes rather than prescribes”</a:t>
            </a:r>
          </a:p>
          <a:p>
            <a:pPr marL="0" indent="0">
              <a:buNone/>
            </a:pPr>
            <a:r>
              <a:rPr lang="en-US" sz="5800" dirty="0"/>
              <a:t>Positive psychologists are “just describing what lots of people do”</a:t>
            </a:r>
            <a:r>
              <a:rPr lang="en-US" sz="4400" dirty="0"/>
              <a:t> </a:t>
            </a:r>
            <a:r>
              <a:rPr lang="en-US" sz="2300" dirty="0"/>
              <a:t>(Seligman, 2011, p. 26)</a:t>
            </a:r>
          </a:p>
        </p:txBody>
      </p:sp>
      <p:pic>
        <p:nvPicPr>
          <p:cNvPr id="2" name="Picture 1">
            <a:extLst>
              <a:ext uri="{FF2B5EF4-FFF2-40B4-BE49-F238E27FC236}">
                <a16:creationId xmlns:a16="http://schemas.microsoft.com/office/drawing/2014/main" id="{861089DB-BF95-7A3A-4B49-66CAFA7CE01E}"/>
              </a:ext>
            </a:extLst>
          </p:cNvPr>
          <p:cNvPicPr>
            <a:picLocks noChangeAspect="1"/>
          </p:cNvPicPr>
          <p:nvPr/>
        </p:nvPicPr>
        <p:blipFill>
          <a:blip r:embed="rId3"/>
          <a:stretch>
            <a:fillRect/>
          </a:stretch>
        </p:blipFill>
        <p:spPr>
          <a:xfrm>
            <a:off x="7438985" y="0"/>
            <a:ext cx="4478694" cy="6858000"/>
          </a:xfrm>
          <a:prstGeom prst="rect">
            <a:avLst/>
          </a:prstGeom>
          <a:ln w="38100">
            <a:solidFill>
              <a:schemeClr val="accent2"/>
            </a:solidFill>
          </a:ln>
        </p:spPr>
      </p:pic>
    </p:spTree>
    <p:extLst>
      <p:ext uri="{BB962C8B-B14F-4D97-AF65-F5344CB8AC3E}">
        <p14:creationId xmlns:p14="http://schemas.microsoft.com/office/powerpoint/2010/main" val="16642081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book cover with text&#10;&#10;Description automatically generated">
            <a:extLst>
              <a:ext uri="{FF2B5EF4-FFF2-40B4-BE49-F238E27FC236}">
                <a16:creationId xmlns:a16="http://schemas.microsoft.com/office/drawing/2014/main" id="{16C38150-39DA-8E7C-B8DE-918C61365C3A}"/>
              </a:ext>
            </a:extLst>
          </p:cNvPr>
          <p:cNvPicPr>
            <a:picLocks noChangeAspect="1"/>
          </p:cNvPicPr>
          <p:nvPr/>
        </p:nvPicPr>
        <p:blipFill>
          <a:blip r:embed="rId3"/>
          <a:stretch>
            <a:fillRect/>
          </a:stretch>
        </p:blipFill>
        <p:spPr>
          <a:xfrm>
            <a:off x="8597900" y="2292618"/>
            <a:ext cx="3594100" cy="5054600"/>
          </a:xfrm>
          <a:prstGeom prst="rect">
            <a:avLst/>
          </a:prstGeom>
        </p:spPr>
      </p:pic>
      <p:sp>
        <p:nvSpPr>
          <p:cNvPr id="2" name="Title 1">
            <a:extLst>
              <a:ext uri="{FF2B5EF4-FFF2-40B4-BE49-F238E27FC236}">
                <a16:creationId xmlns:a16="http://schemas.microsoft.com/office/drawing/2014/main" id="{688B2BD5-9A97-574E-948F-429D21ECE20E}"/>
              </a:ext>
            </a:extLst>
          </p:cNvPr>
          <p:cNvSpPr>
            <a:spLocks noGrp="1"/>
          </p:cNvSpPr>
          <p:nvPr>
            <p:ph type="title"/>
          </p:nvPr>
        </p:nvSpPr>
        <p:spPr>
          <a:xfrm>
            <a:off x="356286" y="476520"/>
            <a:ext cx="10515600" cy="1325563"/>
          </a:xfrm>
        </p:spPr>
        <p:txBody>
          <a:bodyPr anchor="ctr">
            <a:normAutofit/>
          </a:bodyPr>
          <a:lstStyle/>
          <a:p>
            <a:r>
              <a:rPr lang="en-US" sz="6600" dirty="0"/>
              <a:t>Interactive objectivity</a:t>
            </a:r>
          </a:p>
        </p:txBody>
      </p:sp>
      <p:sp>
        <p:nvSpPr>
          <p:cNvPr id="3" name="Content Placeholder 2">
            <a:extLst>
              <a:ext uri="{FF2B5EF4-FFF2-40B4-BE49-F238E27FC236}">
                <a16:creationId xmlns:a16="http://schemas.microsoft.com/office/drawing/2014/main" id="{BF7D29B1-72EC-0842-ABD0-F60FCCB57D4B}"/>
              </a:ext>
            </a:extLst>
          </p:cNvPr>
          <p:cNvSpPr>
            <a:spLocks noGrp="1"/>
          </p:cNvSpPr>
          <p:nvPr>
            <p:ph idx="1"/>
          </p:nvPr>
        </p:nvSpPr>
        <p:spPr>
          <a:xfrm>
            <a:off x="51515" y="2395469"/>
            <a:ext cx="8422784" cy="4289535"/>
          </a:xfrm>
        </p:spPr>
        <p:txBody>
          <a:bodyPr>
            <a:noAutofit/>
          </a:bodyPr>
          <a:lstStyle/>
          <a:p>
            <a:pPr marL="788670" indent="-742950" fontAlgn="base">
              <a:buFont typeface="+mj-lt"/>
              <a:buAutoNum type="arabicPeriod"/>
            </a:pPr>
            <a:r>
              <a:rPr lang="en-US" sz="3400" dirty="0"/>
              <a:t>Recognized avenues for criticism</a:t>
            </a:r>
          </a:p>
          <a:p>
            <a:pPr marL="788670" indent="-742950" fontAlgn="base">
              <a:buFont typeface="+mj-lt"/>
              <a:buAutoNum type="arabicPeriod"/>
            </a:pPr>
            <a:r>
              <a:rPr lang="en-US" sz="3400" dirty="0"/>
              <a:t>Shared standards for arguments on which criticisms are based</a:t>
            </a:r>
          </a:p>
          <a:p>
            <a:pPr marL="788670" indent="-742950" fontAlgn="base">
              <a:buFont typeface="+mj-lt"/>
              <a:buAutoNum type="arabicPeriod"/>
            </a:pPr>
            <a:r>
              <a:rPr lang="en-US" sz="3400" dirty="0"/>
              <a:t>General responsiveness to criticism</a:t>
            </a:r>
          </a:p>
          <a:p>
            <a:pPr marL="788670" indent="-742950" fontAlgn="base">
              <a:buFont typeface="+mj-lt"/>
              <a:buAutoNum type="arabicPeriod"/>
            </a:pPr>
            <a:r>
              <a:rPr lang="en-US" sz="3400" dirty="0"/>
              <a:t>Equal distribution of intellectual authority</a:t>
            </a:r>
            <a:endParaRPr lang="en-US" sz="3000" dirty="0"/>
          </a:p>
        </p:txBody>
      </p:sp>
    </p:spTree>
    <p:extLst>
      <p:ext uri="{BB962C8B-B14F-4D97-AF65-F5344CB8AC3E}">
        <p14:creationId xmlns:p14="http://schemas.microsoft.com/office/powerpoint/2010/main" val="3288177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43F3BBF-4309-1042-B479-73957CA46765}"/>
              </a:ext>
            </a:extLst>
          </p:cNvPr>
          <p:cNvSpPr>
            <a:spLocks noGrp="1"/>
          </p:cNvSpPr>
          <p:nvPr>
            <p:ph idx="1"/>
          </p:nvPr>
        </p:nvSpPr>
        <p:spPr>
          <a:xfrm>
            <a:off x="251638" y="2418963"/>
            <a:ext cx="11688724" cy="4245998"/>
          </a:xfrm>
        </p:spPr>
        <p:txBody>
          <a:bodyPr anchor="ctr">
            <a:normAutofit/>
          </a:bodyPr>
          <a:lstStyle/>
          <a:p>
            <a:pPr marL="0" indent="0" algn="ctr">
              <a:buNone/>
            </a:pPr>
            <a:r>
              <a:rPr lang="en-US" sz="4400" dirty="0"/>
              <a:t>Value judgments should be publicly scrutinized just like empirical and statistical methods.</a:t>
            </a:r>
          </a:p>
        </p:txBody>
      </p:sp>
      <p:sp>
        <p:nvSpPr>
          <p:cNvPr id="6" name="Title 1">
            <a:extLst>
              <a:ext uri="{FF2B5EF4-FFF2-40B4-BE49-F238E27FC236}">
                <a16:creationId xmlns:a16="http://schemas.microsoft.com/office/drawing/2014/main" id="{DEB28B1E-5A9D-F7EC-2CC0-624115E8FC4B}"/>
              </a:ext>
            </a:extLst>
          </p:cNvPr>
          <p:cNvSpPr txBox="1">
            <a:spLocks/>
          </p:cNvSpPr>
          <p:nvPr/>
        </p:nvSpPr>
        <p:spPr>
          <a:xfrm>
            <a:off x="1" y="0"/>
            <a:ext cx="12192000" cy="2265680"/>
          </a:xfrm>
          <a:prstGeom prst="rect">
            <a:avLst/>
          </a:prstGeom>
        </p:spPr>
        <p:txBody>
          <a:bodyPr vert="horz" lIns="91440" tIns="45720" rIns="91440" bIns="45720" rtlCol="0" anchor="ctr">
            <a:normAutofit/>
          </a:bodyPr>
          <a:lstStyle>
            <a:lvl1pPr algn="l" defTabSz="914400" rtl="0" eaLnBrk="1" latinLnBrk="0" hangingPunct="1">
              <a:lnSpc>
                <a:spcPct val="100000"/>
              </a:lnSpc>
              <a:spcBef>
                <a:spcPct val="0"/>
              </a:spcBef>
              <a:buNone/>
              <a:defRPr sz="5400" kern="1200">
                <a:solidFill>
                  <a:schemeClr val="bg1"/>
                </a:solidFill>
                <a:latin typeface="+mj-lt"/>
                <a:ea typeface="+mj-ea"/>
                <a:cs typeface="+mj-cs"/>
              </a:defRPr>
            </a:lvl1pPr>
          </a:lstStyle>
          <a:p>
            <a:pPr algn="ctr"/>
            <a:r>
              <a:rPr lang="en-US" sz="6600" dirty="0"/>
              <a:t>What would this mean?</a:t>
            </a:r>
          </a:p>
        </p:txBody>
      </p:sp>
    </p:spTree>
    <p:extLst>
      <p:ext uri="{BB962C8B-B14F-4D97-AF65-F5344CB8AC3E}">
        <p14:creationId xmlns:p14="http://schemas.microsoft.com/office/powerpoint/2010/main" val="25424826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43F3BBF-4309-1042-B479-73957CA46765}"/>
              </a:ext>
            </a:extLst>
          </p:cNvPr>
          <p:cNvSpPr>
            <a:spLocks noGrp="1"/>
          </p:cNvSpPr>
          <p:nvPr>
            <p:ph idx="1"/>
          </p:nvPr>
        </p:nvSpPr>
        <p:spPr>
          <a:xfrm>
            <a:off x="357809" y="2448559"/>
            <a:ext cx="11476382" cy="4237163"/>
          </a:xfrm>
        </p:spPr>
        <p:txBody>
          <a:bodyPr>
            <a:normAutofit/>
          </a:bodyPr>
          <a:lstStyle/>
          <a:p>
            <a:pPr marL="571500" indent="-571500">
              <a:buFont typeface="Arial" panose="020B0604020202020204" pitchFamily="34" charset="0"/>
              <a:buChar char="•"/>
            </a:pPr>
            <a:r>
              <a:rPr lang="en-US" sz="3600" dirty="0"/>
              <a:t>Validating measures empirically and </a:t>
            </a:r>
            <a:r>
              <a:rPr lang="en-US" sz="3600" i="1" dirty="0"/>
              <a:t>evaluatively</a:t>
            </a:r>
            <a:endParaRPr lang="en-US" sz="3600" dirty="0"/>
          </a:p>
          <a:p>
            <a:pPr marL="571500" indent="-571500">
              <a:buFont typeface="Arial" panose="020B0604020202020204" pitchFamily="34" charset="0"/>
              <a:buChar char="•"/>
            </a:pPr>
            <a:r>
              <a:rPr lang="en-US" sz="3600" dirty="0"/>
              <a:t>Acknowledging evaluative claims and assumptions when reporting results</a:t>
            </a:r>
          </a:p>
          <a:p>
            <a:pPr marL="571500" indent="-571500">
              <a:buFont typeface="Arial" panose="020B0604020202020204" pitchFamily="34" charset="0"/>
              <a:buChar char="•"/>
            </a:pPr>
            <a:r>
              <a:rPr lang="en-US" sz="3600" dirty="0"/>
              <a:t>More interdisciplinary collaboration!</a:t>
            </a:r>
          </a:p>
        </p:txBody>
      </p:sp>
      <p:sp>
        <p:nvSpPr>
          <p:cNvPr id="6" name="Title 1">
            <a:extLst>
              <a:ext uri="{FF2B5EF4-FFF2-40B4-BE49-F238E27FC236}">
                <a16:creationId xmlns:a16="http://schemas.microsoft.com/office/drawing/2014/main" id="{070C7A57-F93A-5817-3E9D-791D5BF70414}"/>
              </a:ext>
            </a:extLst>
          </p:cNvPr>
          <p:cNvSpPr txBox="1">
            <a:spLocks/>
          </p:cNvSpPr>
          <p:nvPr/>
        </p:nvSpPr>
        <p:spPr>
          <a:xfrm>
            <a:off x="1" y="0"/>
            <a:ext cx="12192000" cy="2265680"/>
          </a:xfrm>
          <a:prstGeom prst="rect">
            <a:avLst/>
          </a:prstGeom>
        </p:spPr>
        <p:txBody>
          <a:bodyPr vert="horz" lIns="91440" tIns="45720" rIns="91440" bIns="45720" rtlCol="0" anchor="ctr">
            <a:normAutofit/>
          </a:bodyPr>
          <a:lstStyle>
            <a:lvl1pPr algn="l" defTabSz="914400" rtl="0" eaLnBrk="1" latinLnBrk="0" hangingPunct="1">
              <a:lnSpc>
                <a:spcPct val="100000"/>
              </a:lnSpc>
              <a:spcBef>
                <a:spcPct val="0"/>
              </a:spcBef>
              <a:buNone/>
              <a:defRPr sz="5400" kern="1200">
                <a:solidFill>
                  <a:schemeClr val="bg1"/>
                </a:solidFill>
                <a:latin typeface="+mj-lt"/>
                <a:ea typeface="+mj-ea"/>
                <a:cs typeface="+mj-cs"/>
              </a:defRPr>
            </a:lvl1pPr>
          </a:lstStyle>
          <a:p>
            <a:pPr algn="ctr"/>
            <a:r>
              <a:rPr lang="en-US" sz="6600" dirty="0"/>
              <a:t>What would this mean?</a:t>
            </a:r>
          </a:p>
        </p:txBody>
      </p:sp>
    </p:spTree>
    <p:extLst>
      <p:ext uri="{BB962C8B-B14F-4D97-AF65-F5344CB8AC3E}">
        <p14:creationId xmlns:p14="http://schemas.microsoft.com/office/powerpoint/2010/main" val="4093683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A marble with brown and aqua colors">
            <a:extLst>
              <a:ext uri="{FF2B5EF4-FFF2-40B4-BE49-F238E27FC236}">
                <a16:creationId xmlns:a16="http://schemas.microsoft.com/office/drawing/2014/main" id="{C64A8238-D514-7615-C486-11C216C7A205}"/>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4000"/>
                    </a14:imgEffect>
                  </a14:imgLayer>
                </a14:imgProps>
              </a:ext>
            </a:extLst>
          </a:blip>
          <a:srcRect l="75" t="2" r="-196" b="-97"/>
          <a:stretch/>
        </p:blipFill>
        <p:spPr>
          <a:xfrm>
            <a:off x="-5183304" y="10"/>
            <a:ext cx="18213504" cy="12928590"/>
          </a:xfrm>
          <a:prstGeom prst="rect">
            <a:avLst/>
          </a:prstGeom>
        </p:spPr>
      </p:pic>
      <p:sp>
        <p:nvSpPr>
          <p:cNvPr id="2" name="Title 1">
            <a:extLst>
              <a:ext uri="{FF2B5EF4-FFF2-40B4-BE49-F238E27FC236}">
                <a16:creationId xmlns:a16="http://schemas.microsoft.com/office/drawing/2014/main" id="{D3C0DC91-3DAA-D243-BF08-69494A1B249B}"/>
              </a:ext>
            </a:extLst>
          </p:cNvPr>
          <p:cNvSpPr>
            <a:spLocks noGrp="1"/>
          </p:cNvSpPr>
          <p:nvPr>
            <p:ph type="ctrTitle"/>
          </p:nvPr>
        </p:nvSpPr>
        <p:spPr>
          <a:xfrm>
            <a:off x="867980" y="1926839"/>
            <a:ext cx="10456041" cy="3004323"/>
          </a:xfrm>
        </p:spPr>
        <p:txBody>
          <a:bodyPr anchor="ctr">
            <a:normAutofit fontScale="90000"/>
          </a:bodyPr>
          <a:lstStyle/>
          <a:p>
            <a:pPr algn="ctr"/>
            <a:r>
              <a:rPr lang="en-US" sz="9600" b="1" cap="none" dirty="0"/>
              <a:t>Values &amp; Objectivity in Science</a:t>
            </a:r>
            <a:endParaRPr lang="en-US" sz="9600" b="1" i="1" cap="none" dirty="0"/>
          </a:p>
        </p:txBody>
      </p:sp>
      <p:sp>
        <p:nvSpPr>
          <p:cNvPr id="4" name="Title 1">
            <a:extLst>
              <a:ext uri="{FF2B5EF4-FFF2-40B4-BE49-F238E27FC236}">
                <a16:creationId xmlns:a16="http://schemas.microsoft.com/office/drawing/2014/main" id="{F33EC2DF-3FA1-70F8-3CF7-67F7D53913C1}"/>
              </a:ext>
            </a:extLst>
          </p:cNvPr>
          <p:cNvSpPr txBox="1">
            <a:spLocks/>
          </p:cNvSpPr>
          <p:nvPr/>
        </p:nvSpPr>
        <p:spPr>
          <a:xfrm>
            <a:off x="-4904464" y="6375400"/>
            <a:ext cx="11544887" cy="6553200"/>
          </a:xfrm>
          <a:prstGeom prst="rect">
            <a:avLst/>
          </a:prstGeom>
        </p:spPr>
        <p:txBody>
          <a:bodyPr vert="horz" lIns="91440" tIns="45720" rIns="91440" bIns="45720" rtlCol="0" anchor="ctr">
            <a:normAutofit/>
          </a:bodyPr>
          <a:lstStyle>
            <a:lvl1pPr algn="l" defTabSz="914400" rtl="0" eaLnBrk="1" latinLnBrk="0" hangingPunct="1">
              <a:lnSpc>
                <a:spcPct val="100000"/>
              </a:lnSpc>
              <a:spcBef>
                <a:spcPct val="0"/>
              </a:spcBef>
              <a:buNone/>
              <a:defRPr sz="5400" kern="1200">
                <a:solidFill>
                  <a:schemeClr val="bg1"/>
                </a:solidFill>
                <a:latin typeface="+mj-lt"/>
                <a:ea typeface="+mj-ea"/>
                <a:cs typeface="+mj-cs"/>
              </a:defRPr>
            </a:lvl1pPr>
          </a:lstStyle>
          <a:p>
            <a:pPr algn="ctr"/>
            <a:r>
              <a:rPr lang="en-US" sz="8800" dirty="0"/>
              <a:t>Should science be value-free?</a:t>
            </a:r>
          </a:p>
        </p:txBody>
      </p:sp>
    </p:spTree>
    <p:extLst>
      <p:ext uri="{BB962C8B-B14F-4D97-AF65-F5344CB8AC3E}">
        <p14:creationId xmlns:p14="http://schemas.microsoft.com/office/powerpoint/2010/main" val="6268513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A marble with brown and aqua colors">
            <a:extLst>
              <a:ext uri="{FF2B5EF4-FFF2-40B4-BE49-F238E27FC236}">
                <a16:creationId xmlns:a16="http://schemas.microsoft.com/office/drawing/2014/main" id="{C64A8238-D514-7615-C486-11C216C7A205}"/>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4000"/>
                    </a14:imgEffect>
                  </a14:imgLayer>
                </a14:imgProps>
              </a:ext>
            </a:extLst>
          </a:blip>
          <a:srcRect l="75" t="2" r="-196" b="-97"/>
          <a:stretch/>
        </p:blipFill>
        <p:spPr>
          <a:xfrm>
            <a:off x="0" y="-6070590"/>
            <a:ext cx="18213504" cy="12928590"/>
          </a:xfrm>
          <a:prstGeom prst="rect">
            <a:avLst/>
          </a:prstGeom>
        </p:spPr>
      </p:pic>
      <p:sp>
        <p:nvSpPr>
          <p:cNvPr id="2" name="Title 1">
            <a:extLst>
              <a:ext uri="{FF2B5EF4-FFF2-40B4-BE49-F238E27FC236}">
                <a16:creationId xmlns:a16="http://schemas.microsoft.com/office/drawing/2014/main" id="{D3C0DC91-3DAA-D243-BF08-69494A1B249B}"/>
              </a:ext>
            </a:extLst>
          </p:cNvPr>
          <p:cNvSpPr>
            <a:spLocks noGrp="1"/>
          </p:cNvSpPr>
          <p:nvPr>
            <p:ph type="ctrTitle"/>
          </p:nvPr>
        </p:nvSpPr>
        <p:spPr>
          <a:xfrm>
            <a:off x="6051284" y="-4143761"/>
            <a:ext cx="10456041" cy="3004323"/>
          </a:xfrm>
        </p:spPr>
        <p:txBody>
          <a:bodyPr anchor="ctr">
            <a:normAutofit fontScale="90000"/>
          </a:bodyPr>
          <a:lstStyle/>
          <a:p>
            <a:pPr algn="ctr"/>
            <a:r>
              <a:rPr lang="en-US" sz="9600" b="1" cap="none" dirty="0"/>
              <a:t>Values &amp; Objectivity in Science</a:t>
            </a:r>
            <a:endParaRPr lang="en-US" sz="9600" b="1" i="1" cap="none" dirty="0"/>
          </a:p>
        </p:txBody>
      </p:sp>
      <p:sp>
        <p:nvSpPr>
          <p:cNvPr id="4" name="Title 1">
            <a:extLst>
              <a:ext uri="{FF2B5EF4-FFF2-40B4-BE49-F238E27FC236}">
                <a16:creationId xmlns:a16="http://schemas.microsoft.com/office/drawing/2014/main" id="{F33EC2DF-3FA1-70F8-3CF7-67F7D53913C1}"/>
              </a:ext>
            </a:extLst>
          </p:cNvPr>
          <p:cNvSpPr txBox="1">
            <a:spLocks/>
          </p:cNvSpPr>
          <p:nvPr/>
        </p:nvSpPr>
        <p:spPr>
          <a:xfrm>
            <a:off x="278840" y="304800"/>
            <a:ext cx="11544887" cy="6553200"/>
          </a:xfrm>
          <a:prstGeom prst="rect">
            <a:avLst/>
          </a:prstGeom>
        </p:spPr>
        <p:txBody>
          <a:bodyPr vert="horz" lIns="91440" tIns="45720" rIns="91440" bIns="45720" rtlCol="0" anchor="ctr">
            <a:normAutofit/>
          </a:bodyPr>
          <a:lstStyle>
            <a:lvl1pPr algn="l" defTabSz="914400" rtl="0" eaLnBrk="1" latinLnBrk="0" hangingPunct="1">
              <a:lnSpc>
                <a:spcPct val="100000"/>
              </a:lnSpc>
              <a:spcBef>
                <a:spcPct val="0"/>
              </a:spcBef>
              <a:buNone/>
              <a:defRPr sz="5400" kern="1200">
                <a:solidFill>
                  <a:schemeClr val="bg1"/>
                </a:solidFill>
                <a:latin typeface="+mj-lt"/>
                <a:ea typeface="+mj-ea"/>
                <a:cs typeface="+mj-cs"/>
              </a:defRPr>
            </a:lvl1pPr>
          </a:lstStyle>
          <a:p>
            <a:pPr algn="ctr"/>
            <a:r>
              <a:rPr lang="en-US" sz="8800" dirty="0"/>
              <a:t>Should science be value-free?</a:t>
            </a:r>
          </a:p>
        </p:txBody>
      </p:sp>
    </p:spTree>
    <p:extLst>
      <p:ext uri="{BB962C8B-B14F-4D97-AF65-F5344CB8AC3E}">
        <p14:creationId xmlns:p14="http://schemas.microsoft.com/office/powerpoint/2010/main" val="11708741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4F33B9B-454A-7146-8BAF-CE873AE95BB0}"/>
              </a:ext>
            </a:extLst>
          </p:cNvPr>
          <p:cNvPicPr>
            <a:picLocks noChangeAspect="1"/>
          </p:cNvPicPr>
          <p:nvPr/>
        </p:nvPicPr>
        <p:blipFill>
          <a:blip r:embed="rId3"/>
          <a:stretch>
            <a:fillRect/>
          </a:stretch>
        </p:blipFill>
        <p:spPr>
          <a:xfrm>
            <a:off x="0" y="0"/>
            <a:ext cx="12192000" cy="6858000"/>
          </a:xfrm>
          <a:prstGeom prst="rect">
            <a:avLst/>
          </a:prstGeom>
        </p:spPr>
      </p:pic>
      <p:pic>
        <p:nvPicPr>
          <p:cNvPr id="3" name="Picture 2">
            <a:extLst>
              <a:ext uri="{FF2B5EF4-FFF2-40B4-BE49-F238E27FC236}">
                <a16:creationId xmlns:a16="http://schemas.microsoft.com/office/drawing/2014/main" id="{82AA4739-B102-DE4F-9CA0-BB7070CEDBFA}"/>
              </a:ext>
            </a:extLst>
          </p:cNvPr>
          <p:cNvPicPr>
            <a:picLocks noChangeAspect="1"/>
          </p:cNvPicPr>
          <p:nvPr/>
        </p:nvPicPr>
        <p:blipFill>
          <a:blip r:embed="rId4"/>
          <a:stretch>
            <a:fillRect/>
          </a:stretch>
        </p:blipFill>
        <p:spPr>
          <a:xfrm>
            <a:off x="0" y="-1"/>
            <a:ext cx="4462818" cy="6859517"/>
          </a:xfrm>
          <a:prstGeom prst="rect">
            <a:avLst/>
          </a:prstGeom>
        </p:spPr>
      </p:pic>
    </p:spTree>
    <p:extLst>
      <p:ext uri="{BB962C8B-B14F-4D97-AF65-F5344CB8AC3E}">
        <p14:creationId xmlns:p14="http://schemas.microsoft.com/office/powerpoint/2010/main" val="3787351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rom homophobia to homophilia: the future face of medicine">
            <a:extLst>
              <a:ext uri="{FF2B5EF4-FFF2-40B4-BE49-F238E27FC236}">
                <a16:creationId xmlns:a16="http://schemas.microsoft.com/office/drawing/2014/main" id="{B5D6F665-53CC-6947-8B4F-FEEB09EF154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2502" b="8827"/>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09900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EFCD85C-8BED-444E-A736-BEE48CF43938}"/>
              </a:ext>
            </a:extLst>
          </p:cNvPr>
          <p:cNvPicPr>
            <a:picLocks noChangeAspect="1"/>
          </p:cNvPicPr>
          <p:nvPr/>
        </p:nvPicPr>
        <p:blipFill rotWithShape="1">
          <a:blip r:embed="rId3"/>
          <a:srcRect b="15636"/>
          <a:stretch/>
        </p:blipFill>
        <p:spPr>
          <a:xfrm>
            <a:off x="0" y="0"/>
            <a:ext cx="12193524" cy="6858000"/>
          </a:xfrm>
          <a:prstGeom prst="rect">
            <a:avLst/>
          </a:prstGeom>
        </p:spPr>
      </p:pic>
      <p:pic>
        <p:nvPicPr>
          <p:cNvPr id="3" name="Picture 2">
            <a:extLst>
              <a:ext uri="{FF2B5EF4-FFF2-40B4-BE49-F238E27FC236}">
                <a16:creationId xmlns:a16="http://schemas.microsoft.com/office/drawing/2014/main" id="{945D12FA-332C-D14B-90F4-FA6DED1DD795}"/>
              </a:ext>
            </a:extLst>
          </p:cNvPr>
          <p:cNvPicPr>
            <a:picLocks noChangeAspect="1"/>
          </p:cNvPicPr>
          <p:nvPr/>
        </p:nvPicPr>
        <p:blipFill>
          <a:blip r:embed="rId4"/>
          <a:stretch>
            <a:fillRect/>
          </a:stretch>
        </p:blipFill>
        <p:spPr>
          <a:xfrm>
            <a:off x="7372120" y="-1"/>
            <a:ext cx="4819880" cy="6858001"/>
          </a:xfrm>
          <a:prstGeom prst="rect">
            <a:avLst/>
          </a:prstGeom>
        </p:spPr>
      </p:pic>
    </p:spTree>
    <p:extLst>
      <p:ext uri="{BB962C8B-B14F-4D97-AF65-F5344CB8AC3E}">
        <p14:creationId xmlns:p14="http://schemas.microsoft.com/office/powerpoint/2010/main" val="677797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DA9F1FD-756B-644A-B387-10D23A021576}"/>
              </a:ext>
            </a:extLst>
          </p:cNvPr>
          <p:cNvPicPr>
            <a:picLocks noChangeAspect="1"/>
          </p:cNvPicPr>
          <p:nvPr/>
        </p:nvPicPr>
        <p:blipFill>
          <a:blip r:embed="rId3"/>
          <a:stretch>
            <a:fillRect/>
          </a:stretch>
        </p:blipFill>
        <p:spPr>
          <a:xfrm>
            <a:off x="-2667000" y="0"/>
            <a:ext cx="14859000" cy="6858000"/>
          </a:xfrm>
          <a:prstGeom prst="rect">
            <a:avLst/>
          </a:prstGeom>
        </p:spPr>
      </p:pic>
    </p:spTree>
    <p:extLst>
      <p:ext uri="{BB962C8B-B14F-4D97-AF65-F5344CB8AC3E}">
        <p14:creationId xmlns:p14="http://schemas.microsoft.com/office/powerpoint/2010/main" val="34634233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F312874-3988-DE3E-118C-5FEB184E21C1}"/>
              </a:ext>
            </a:extLst>
          </p:cNvPr>
          <p:cNvPicPr>
            <a:picLocks noChangeAspect="1"/>
          </p:cNvPicPr>
          <p:nvPr/>
        </p:nvPicPr>
        <p:blipFill>
          <a:blip r:embed="rId3"/>
          <a:stretch>
            <a:fillRect/>
          </a:stretch>
        </p:blipFill>
        <p:spPr>
          <a:xfrm>
            <a:off x="439525" y="1300739"/>
            <a:ext cx="5154687" cy="4256522"/>
          </a:xfrm>
          <a:prstGeom prst="rect">
            <a:avLst/>
          </a:prstGeom>
        </p:spPr>
      </p:pic>
      <p:pic>
        <p:nvPicPr>
          <p:cNvPr id="3" name="Picture 2">
            <a:extLst>
              <a:ext uri="{FF2B5EF4-FFF2-40B4-BE49-F238E27FC236}">
                <a16:creationId xmlns:a16="http://schemas.microsoft.com/office/drawing/2014/main" id="{85A0D4A9-572E-D930-15C9-7D6E1EB8BCD4}"/>
              </a:ext>
            </a:extLst>
          </p:cNvPr>
          <p:cNvPicPr>
            <a:picLocks noChangeAspect="1"/>
          </p:cNvPicPr>
          <p:nvPr/>
        </p:nvPicPr>
        <p:blipFill rotWithShape="1">
          <a:blip r:embed="rId4"/>
          <a:srcRect l="14991" r="19867"/>
          <a:stretch/>
        </p:blipFill>
        <p:spPr>
          <a:xfrm>
            <a:off x="6353090" y="566382"/>
            <a:ext cx="5594211" cy="5725236"/>
          </a:xfrm>
          <a:prstGeom prst="rect">
            <a:avLst/>
          </a:prstGeom>
        </p:spPr>
      </p:pic>
    </p:spTree>
    <p:extLst>
      <p:ext uri="{BB962C8B-B14F-4D97-AF65-F5344CB8AC3E}">
        <p14:creationId xmlns:p14="http://schemas.microsoft.com/office/powerpoint/2010/main" val="20585289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B91A4CEE-2740-F545-218D-586F32484D72}"/>
              </a:ext>
            </a:extLst>
          </p:cNvPr>
          <p:cNvSpPr txBox="1">
            <a:spLocks/>
          </p:cNvSpPr>
          <p:nvPr/>
        </p:nvSpPr>
        <p:spPr>
          <a:xfrm>
            <a:off x="411480" y="421640"/>
            <a:ext cx="5755640" cy="5989320"/>
          </a:xfrm>
          <a:prstGeom prst="rect">
            <a:avLst/>
          </a:prstGeom>
        </p:spPr>
        <p:txBody>
          <a:bodyPr anchor="ctr">
            <a:normAutofit lnSpcReduction="10000"/>
          </a:bodyPr>
          <a:lstStyle>
            <a:lvl1pPr marL="0" indent="0" algn="l" defTabSz="914400" rtl="0" eaLnBrk="1" latinLnBrk="0" hangingPunct="1">
              <a:lnSpc>
                <a:spcPct val="120000"/>
              </a:lnSpc>
              <a:spcBef>
                <a:spcPts val="1000"/>
              </a:spcBef>
              <a:buFont typeface="Arial" panose="020B0604020202020204" pitchFamily="34" charset="0"/>
              <a:buNone/>
              <a:defRPr sz="2000" kern="1200">
                <a:solidFill>
                  <a:schemeClr val="tx1"/>
                </a:solidFill>
                <a:latin typeface="+mn-lt"/>
                <a:ea typeface="+mn-ea"/>
                <a:cs typeface="+mn-cs"/>
              </a:defRPr>
            </a:lvl1pPr>
            <a:lvl2pPr marL="228600" indent="0" algn="l" defTabSz="914400" rtl="0" eaLnBrk="1" latinLnBrk="0" hangingPunct="1">
              <a:lnSpc>
                <a:spcPct val="120000"/>
              </a:lnSpc>
              <a:spcBef>
                <a:spcPts val="500"/>
              </a:spcBef>
              <a:buFont typeface="Arial" panose="020B0604020202020204" pitchFamily="34" charset="0"/>
              <a:buNone/>
              <a:defRPr sz="1800" kern="1200">
                <a:solidFill>
                  <a:schemeClr val="tx1"/>
                </a:solidFill>
                <a:latin typeface="+mn-lt"/>
                <a:ea typeface="+mn-ea"/>
                <a:cs typeface="+mn-cs"/>
              </a:defRPr>
            </a:lvl2pPr>
            <a:lvl3pPr marL="457200" indent="0" algn="l" defTabSz="914400" rtl="0" eaLnBrk="1" latinLnBrk="0" hangingPunct="1">
              <a:lnSpc>
                <a:spcPct val="120000"/>
              </a:lnSpc>
              <a:spcBef>
                <a:spcPts val="500"/>
              </a:spcBef>
              <a:buFont typeface="Arial" panose="020B0604020202020204" pitchFamily="34" charset="0"/>
              <a:buNone/>
              <a:defRPr sz="1600" kern="1200">
                <a:solidFill>
                  <a:schemeClr val="tx1"/>
                </a:solidFill>
                <a:latin typeface="+mn-lt"/>
                <a:ea typeface="+mn-ea"/>
                <a:cs typeface="+mn-cs"/>
              </a:defRPr>
            </a:lvl3pPr>
            <a:lvl4pPr marL="685800" indent="0" algn="l" defTabSz="914400" rtl="0" eaLnBrk="1" latinLnBrk="0" hangingPunct="1">
              <a:lnSpc>
                <a:spcPct val="120000"/>
              </a:lnSpc>
              <a:spcBef>
                <a:spcPts val="500"/>
              </a:spcBef>
              <a:buFont typeface="Arial" panose="020B0604020202020204" pitchFamily="34" charset="0"/>
              <a:buNone/>
              <a:defRPr sz="1400" kern="1200">
                <a:solidFill>
                  <a:schemeClr val="tx1"/>
                </a:solidFill>
                <a:latin typeface="+mn-lt"/>
                <a:ea typeface="+mn-ea"/>
                <a:cs typeface="+mn-cs"/>
              </a:defRPr>
            </a:lvl4pPr>
            <a:lvl5pPr marL="914400" indent="0" algn="l" defTabSz="914400" rtl="0" eaLnBrk="1" latinLnBrk="0" hangingPunct="1">
              <a:lnSpc>
                <a:spcPct val="120000"/>
              </a:lnSpc>
              <a:spcBef>
                <a:spcPts val="5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4800" dirty="0"/>
              <a:t>“Objectivity is one of the most frequently invoked yet vaguely defined concepts in the philosophy of science.”</a:t>
            </a:r>
            <a:endParaRPr lang="en-US" sz="1200" dirty="0"/>
          </a:p>
        </p:txBody>
      </p:sp>
      <p:pic>
        <p:nvPicPr>
          <p:cNvPr id="4" name="Picture 3" descr="A screenshot of a computer&#10;&#10;Description automatically generated">
            <a:extLst>
              <a:ext uri="{FF2B5EF4-FFF2-40B4-BE49-F238E27FC236}">
                <a16:creationId xmlns:a16="http://schemas.microsoft.com/office/drawing/2014/main" id="{81A1B5C9-14EA-63B5-9F89-295CCD90E650}"/>
              </a:ext>
            </a:extLst>
          </p:cNvPr>
          <p:cNvPicPr>
            <a:picLocks noChangeAspect="1"/>
          </p:cNvPicPr>
          <p:nvPr/>
        </p:nvPicPr>
        <p:blipFill>
          <a:blip r:embed="rId3"/>
          <a:stretch>
            <a:fillRect/>
          </a:stretch>
        </p:blipFill>
        <p:spPr>
          <a:xfrm>
            <a:off x="6079552" y="78740"/>
            <a:ext cx="6112448" cy="6779260"/>
          </a:xfrm>
          <a:prstGeom prst="rect">
            <a:avLst/>
          </a:prstGeom>
        </p:spPr>
      </p:pic>
    </p:spTree>
    <p:extLst>
      <p:ext uri="{BB962C8B-B14F-4D97-AF65-F5344CB8AC3E}">
        <p14:creationId xmlns:p14="http://schemas.microsoft.com/office/powerpoint/2010/main" val="401604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MatrixVTI">
  <a:themeElements>
    <a:clrScheme name="AnalogousFromLightSeedRightStep">
      <a:dk1>
        <a:srgbClr val="000000"/>
      </a:dk1>
      <a:lt1>
        <a:srgbClr val="FFFFFF"/>
      </a:lt1>
      <a:dk2>
        <a:srgbClr val="413324"/>
      </a:dk2>
      <a:lt2>
        <a:srgbClr val="E2E7E8"/>
      </a:lt2>
      <a:accent1>
        <a:srgbClr val="D39089"/>
      </a:accent1>
      <a:accent2>
        <a:srgbClr val="C79A6B"/>
      </a:accent2>
      <a:accent3>
        <a:srgbClr val="AAA66F"/>
      </a:accent3>
      <a:accent4>
        <a:srgbClr val="91AB5F"/>
      </a:accent4>
      <a:accent5>
        <a:srgbClr val="80AE72"/>
      </a:accent5>
      <a:accent6>
        <a:srgbClr val="63B371"/>
      </a:accent6>
      <a:hlink>
        <a:srgbClr val="588C92"/>
      </a:hlink>
      <a:folHlink>
        <a:srgbClr val="7F7F7F"/>
      </a:folHlink>
    </a:clrScheme>
    <a:fontScheme name="Custom 4">
      <a:majorFont>
        <a:latin typeface="Bahnschrift"/>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trixVTI" id="{A2576CCC-A559-4FD4-A542-772649F65A84}" vid="{5CBC41A9-80A0-44C6-90CD-6D863034352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905</TotalTime>
  <Words>1531</Words>
  <Application>Microsoft Macintosh PowerPoint</Application>
  <PresentationFormat>Widescreen</PresentationFormat>
  <Paragraphs>102</Paragraphs>
  <Slides>17</Slides>
  <Notes>16</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17</vt:i4>
      </vt:variant>
    </vt:vector>
  </HeadingPairs>
  <TitlesOfParts>
    <vt:vector size="25" baseType="lpstr">
      <vt:lpstr>Arial</vt:lpstr>
      <vt:lpstr>Avenir Next LT Pro</vt:lpstr>
      <vt:lpstr>Bahnschrift</vt:lpstr>
      <vt:lpstr>Calibri</vt:lpstr>
      <vt:lpstr>Calibri Light</vt:lpstr>
      <vt:lpstr>San Serif</vt:lpstr>
      <vt:lpstr>MatrixVTI</vt:lpstr>
      <vt:lpstr>Office Theme</vt:lpstr>
      <vt:lpstr>    Values and Scientific Objectivity</vt:lpstr>
      <vt:lpstr>Values &amp; Objectivity in Science</vt:lpstr>
      <vt:lpstr>Values &amp; Objectivity in Science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Interactive objectivity</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Session # 2 Methods</dc:title>
  <dc:creator>Michael Prinzing</dc:creator>
  <cp:lastModifiedBy>Palm, Meredith</cp:lastModifiedBy>
  <cp:revision>166</cp:revision>
  <dcterms:created xsi:type="dcterms:W3CDTF">2023-07-19T23:32:27Z</dcterms:created>
  <dcterms:modified xsi:type="dcterms:W3CDTF">2024-08-23T19:18:05Z</dcterms:modified>
</cp:coreProperties>
</file>